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notesSlides/notesSlide14.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Default Extension="jpeg" ContentType="image/jpeg"/>
  <Override PartName="/ppt/slideLayouts/slideLayout3.xml" ContentType="application/vnd.openxmlformats-officedocument.presentationml.slideLayout+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2"/>
  </p:notesMasterIdLst>
  <p:handoutMasterIdLst>
    <p:handoutMasterId r:id="rId53"/>
  </p:handoutMasterIdLst>
  <p:sldIdLst>
    <p:sldId id="428" r:id="rId2"/>
    <p:sldId id="404" r:id="rId3"/>
    <p:sldId id="402" r:id="rId4"/>
    <p:sldId id="403" r:id="rId5"/>
    <p:sldId id="405" r:id="rId6"/>
    <p:sldId id="406" r:id="rId7"/>
    <p:sldId id="412" r:id="rId8"/>
    <p:sldId id="413" r:id="rId9"/>
    <p:sldId id="414" r:id="rId10"/>
    <p:sldId id="415" r:id="rId11"/>
    <p:sldId id="416" r:id="rId12"/>
    <p:sldId id="409" r:id="rId13"/>
    <p:sldId id="410" r:id="rId14"/>
    <p:sldId id="417" r:id="rId15"/>
    <p:sldId id="418" r:id="rId16"/>
    <p:sldId id="420" r:id="rId17"/>
    <p:sldId id="421" r:id="rId18"/>
    <p:sldId id="422" r:id="rId19"/>
    <p:sldId id="423" r:id="rId20"/>
    <p:sldId id="426" r:id="rId21"/>
    <p:sldId id="261" r:id="rId22"/>
    <p:sldId id="424" r:id="rId23"/>
    <p:sldId id="350" r:id="rId24"/>
    <p:sldId id="394" r:id="rId25"/>
    <p:sldId id="352" r:id="rId26"/>
    <p:sldId id="353" r:id="rId27"/>
    <p:sldId id="425" r:id="rId28"/>
    <p:sldId id="354" r:id="rId29"/>
    <p:sldId id="397" r:id="rId30"/>
    <p:sldId id="398" r:id="rId31"/>
    <p:sldId id="399" r:id="rId32"/>
    <p:sldId id="400" r:id="rId33"/>
    <p:sldId id="401" r:id="rId34"/>
    <p:sldId id="355" r:id="rId35"/>
    <p:sldId id="356" r:id="rId36"/>
    <p:sldId id="395" r:id="rId37"/>
    <p:sldId id="396" r:id="rId38"/>
    <p:sldId id="363" r:id="rId39"/>
    <p:sldId id="364" r:id="rId40"/>
    <p:sldId id="366" r:id="rId41"/>
    <p:sldId id="379" r:id="rId42"/>
    <p:sldId id="380" r:id="rId43"/>
    <p:sldId id="381" r:id="rId44"/>
    <p:sldId id="382" r:id="rId45"/>
    <p:sldId id="383" r:id="rId46"/>
    <p:sldId id="384" r:id="rId47"/>
    <p:sldId id="385" r:id="rId48"/>
    <p:sldId id="392" r:id="rId49"/>
    <p:sldId id="365" r:id="rId50"/>
    <p:sldId id="331" r:id="rId51"/>
  </p:sldIdLst>
  <p:sldSz cx="16256000" cy="9144000"/>
  <p:notesSz cx="6858000" cy="9144000"/>
  <p:defaultTextStyle>
    <a:defPPr>
      <a:defRPr lang="en-US"/>
    </a:defPPr>
    <a:lvl1pPr algn="ctr" rtl="0" fontAlgn="base">
      <a:spcBef>
        <a:spcPct val="0"/>
      </a:spcBef>
      <a:spcAft>
        <a:spcPct val="0"/>
      </a:spcAft>
      <a:defRPr sz="3600" kern="1200">
        <a:solidFill>
          <a:srgbClr val="000000"/>
        </a:solidFill>
        <a:latin typeface="Gill Sans" charset="0"/>
        <a:ea typeface="ヒラギノ角ゴ ProN W3" charset="-128"/>
        <a:cs typeface="+mn-cs"/>
        <a:sym typeface="Gill Sans" charset="0"/>
      </a:defRPr>
    </a:lvl1pPr>
    <a:lvl2pPr marL="457200" algn="ctr" rtl="0" fontAlgn="base">
      <a:spcBef>
        <a:spcPct val="0"/>
      </a:spcBef>
      <a:spcAft>
        <a:spcPct val="0"/>
      </a:spcAft>
      <a:defRPr sz="3600" kern="1200">
        <a:solidFill>
          <a:srgbClr val="000000"/>
        </a:solidFill>
        <a:latin typeface="Gill Sans" charset="0"/>
        <a:ea typeface="ヒラギノ角ゴ ProN W3" charset="-128"/>
        <a:cs typeface="+mn-cs"/>
        <a:sym typeface="Gill Sans" charset="0"/>
      </a:defRPr>
    </a:lvl2pPr>
    <a:lvl3pPr marL="914400" algn="ctr" rtl="0" fontAlgn="base">
      <a:spcBef>
        <a:spcPct val="0"/>
      </a:spcBef>
      <a:spcAft>
        <a:spcPct val="0"/>
      </a:spcAft>
      <a:defRPr sz="3600" kern="1200">
        <a:solidFill>
          <a:srgbClr val="000000"/>
        </a:solidFill>
        <a:latin typeface="Gill Sans" charset="0"/>
        <a:ea typeface="ヒラギノ角ゴ ProN W3" charset="-128"/>
        <a:cs typeface="+mn-cs"/>
        <a:sym typeface="Gill Sans" charset="0"/>
      </a:defRPr>
    </a:lvl3pPr>
    <a:lvl4pPr marL="1371600" algn="ctr" rtl="0" fontAlgn="base">
      <a:spcBef>
        <a:spcPct val="0"/>
      </a:spcBef>
      <a:spcAft>
        <a:spcPct val="0"/>
      </a:spcAft>
      <a:defRPr sz="3600" kern="1200">
        <a:solidFill>
          <a:srgbClr val="000000"/>
        </a:solidFill>
        <a:latin typeface="Gill Sans" charset="0"/>
        <a:ea typeface="ヒラギノ角ゴ ProN W3" charset="-128"/>
        <a:cs typeface="+mn-cs"/>
        <a:sym typeface="Gill Sans" charset="0"/>
      </a:defRPr>
    </a:lvl4pPr>
    <a:lvl5pPr marL="1828800" algn="ctr" rtl="0" fontAlgn="base">
      <a:spcBef>
        <a:spcPct val="0"/>
      </a:spcBef>
      <a:spcAft>
        <a:spcPct val="0"/>
      </a:spcAft>
      <a:defRPr sz="36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36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36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36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36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9D3C"/>
    <a:srgbClr val="B4BA34"/>
    <a:srgbClr val="B4BAC5"/>
    <a:srgbClr val="FFB8D6"/>
    <a:srgbClr val="FFA6CD"/>
    <a:srgbClr val="FFF053"/>
    <a:srgbClr val="FFF07A"/>
    <a:srgbClr val="49249B"/>
    <a:srgbClr val="BC005D"/>
    <a:srgbClr val="008DAC"/>
  </p:clrMru>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078" autoAdjust="0"/>
  </p:normalViewPr>
  <p:slideViewPr>
    <p:cSldViewPr>
      <p:cViewPr>
        <p:scale>
          <a:sx n="50" d="100"/>
          <a:sy n="50" d="100"/>
        </p:scale>
        <p:origin x="-618" y="-504"/>
      </p:cViewPr>
      <p:guideLst>
        <p:guide orient="horz" pos="2880"/>
        <p:guide pos="5120"/>
      </p:guideLst>
    </p:cSldViewPr>
  </p:slideViewPr>
  <p:notesTextViewPr>
    <p:cViewPr>
      <p:scale>
        <a:sx n="100" d="100"/>
        <a:sy n="100" d="100"/>
      </p:scale>
      <p:origin x="0" y="0"/>
    </p:cViewPr>
  </p:notesTextViewPr>
  <p:notesViewPr>
    <p:cSldViewPr>
      <p:cViewPr varScale="1">
        <p:scale>
          <a:sx n="83" d="100"/>
          <a:sy n="83" d="100"/>
        </p:scale>
        <p:origin x="-3156" y="-90"/>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93BF3FB-BD44-44AE-8BDC-48BED7ABFE09}" type="datetimeFigureOut">
              <a:rPr lang="en-US" smtClean="0"/>
              <a:pPr/>
              <a:t>7/18/2012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43A6F8FE-E247-47E6-85A4-C7F568480F37}" type="slidenum">
              <a:rPr lang="en-US" smtClean="0"/>
              <a:pPr/>
              <a:t>‹#›</a:t>
            </a:fld>
            <a:endParaRPr lang="en-US" dirty="0"/>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8C73602-2B0F-445F-AA5A-5D6209C89448}" type="datetimeFigureOut">
              <a:rPr lang="en-US" smtClean="0"/>
              <a:pPr/>
              <a:t>7/18/2012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A0ADCF8-548B-4299-B015-734B1528FB14}"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7"/>
          <p:cNvSpPr>
            <a:spLocks noGrp="1"/>
          </p:cNvSpPr>
          <p:nvPr>
            <p:ph type="sldNum" sz="quarter" idx="5"/>
          </p:nvPr>
        </p:nvSpPr>
        <p:spPr>
          <a:noFill/>
        </p:spPr>
        <p:txBody>
          <a:bodyPr/>
          <a:lstStyle/>
          <a:p>
            <a:fld id="{60562795-0AB7-4C6F-A32E-1F0CB3512380}" type="slidenum">
              <a:rPr lang="en-US"/>
              <a:pPr/>
              <a:t>1</a:t>
            </a:fld>
            <a:endParaRPr lang="en-US"/>
          </a:p>
        </p:txBody>
      </p:sp>
      <p:sp>
        <p:nvSpPr>
          <p:cNvPr id="10243" name="Rectangle 2"/>
          <p:cNvSpPr>
            <a:spLocks noGrp="1" noRot="1" noChangeAspect="1" noChangeArrowheads="1" noTextEdit="1"/>
          </p:cNvSpPr>
          <p:nvPr>
            <p:ph type="sldImg"/>
          </p:nvPr>
        </p:nvSpPr>
        <p:spPr>
          <a:xfrm>
            <a:off x="381000" y="685800"/>
            <a:ext cx="6096000" cy="3429000"/>
          </a:xfrm>
          <a:ln/>
        </p:spPr>
      </p:sp>
      <p:sp>
        <p:nvSpPr>
          <p:cNvPr id="10244" name="Rectangle 3"/>
          <p:cNvSpPr>
            <a:spLocks noGrp="1"/>
          </p:cNvSpPr>
          <p:nvPr>
            <p:ph type="body" idx="1"/>
          </p:nvPr>
        </p:nvSpPr>
        <p:spPr>
          <a:noFill/>
          <a:ln w="9525"/>
        </p:spPr>
        <p:txBody>
          <a:bodyPr/>
          <a:lstStyle/>
          <a:p>
            <a:pPr eaLnBrk="1" hangingPunct="1"/>
            <a:endParaRPr lang="en-US" dirty="0"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Arial" pitchFamily="34" charset="0"/>
              </a:rPr>
              <a:t>I’ll let this sink in.</a:t>
            </a: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11</a:t>
            </a:fld>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Arial" pitchFamily="34" charset="0"/>
              </a:rPr>
              <a:t>A total of </a:t>
            </a:r>
            <a:r>
              <a:rPr lang="en-US" b="1" dirty="0" smtClean="0">
                <a:latin typeface="Arial" pitchFamily="34" charset="0"/>
              </a:rPr>
              <a:t>210</a:t>
            </a:r>
            <a:r>
              <a:rPr lang="en-US" dirty="0" smtClean="0">
                <a:latin typeface="Arial" pitchFamily="34" charset="0"/>
              </a:rPr>
              <a:t> HTTP requests are made to various servers here. The</a:t>
            </a:r>
            <a:r>
              <a:rPr lang="en-US" baseline="0" dirty="0" smtClean="0">
                <a:latin typeface="Arial" pitchFamily="34" charset="0"/>
              </a:rPr>
              <a:t> cumulative weight for the page and all of it’s assets weigh in at a hefty </a:t>
            </a:r>
            <a:r>
              <a:rPr lang="en-US" b="1" baseline="0" dirty="0" smtClean="0">
                <a:latin typeface="Arial" pitchFamily="34" charset="0"/>
              </a:rPr>
              <a:t>2.8MB</a:t>
            </a:r>
            <a:r>
              <a:rPr lang="en-US" baseline="0" dirty="0" smtClean="0">
                <a:latin typeface="Arial" pitchFamily="34" charset="0"/>
              </a:rPr>
              <a:t>. For a single web page, this is </a:t>
            </a:r>
            <a:r>
              <a:rPr lang="en-US" i="1" baseline="0" dirty="0" smtClean="0">
                <a:latin typeface="Arial" pitchFamily="34" charset="0"/>
              </a:rPr>
              <a:t>huge!</a:t>
            </a:r>
            <a:r>
              <a:rPr lang="en-US" baseline="0" dirty="0" smtClean="0">
                <a:latin typeface="Arial" pitchFamily="34" charset="0"/>
              </a:rPr>
              <a:t> Cumulative page weight should normally add up to around a few hundred kilobytes. If you need to put that in perspective, 1000 KB = 1MB. 7X larger! Yikes!</a:t>
            </a:r>
            <a:endParaRPr lang="en-US" dirty="0" smtClean="0">
              <a:latin typeface="Arial" pitchFamily="34" charset="0"/>
            </a:endParaRP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12</a:t>
            </a:fld>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Arial" pitchFamily="34" charset="0"/>
              </a:rPr>
              <a:t>In addition to cumulative</a:t>
            </a:r>
            <a:r>
              <a:rPr lang="en-US" baseline="0" dirty="0" smtClean="0">
                <a:latin typeface="Arial" pitchFamily="34" charset="0"/>
              </a:rPr>
              <a:t> page weight, here are a few other things to keep in mind…</a:t>
            </a:r>
          </a:p>
          <a:p>
            <a:endParaRPr lang="en-US" baseline="0" dirty="0" smtClean="0">
              <a:latin typeface="Arial" pitchFamily="34" charset="0"/>
            </a:endParaRPr>
          </a:p>
          <a:p>
            <a:r>
              <a:rPr lang="en-US" baseline="0" dirty="0" smtClean="0">
                <a:latin typeface="Arial" pitchFamily="34" charset="0"/>
              </a:rPr>
              <a:t>…</a:t>
            </a:r>
          </a:p>
          <a:p>
            <a:endParaRPr lang="en-US" baseline="0" dirty="0" smtClean="0">
              <a:latin typeface="Arial" pitchFamily="34" charset="0"/>
            </a:endParaRPr>
          </a:p>
          <a:p>
            <a:r>
              <a:rPr lang="en-US" sz="1200" kern="1200" dirty="0" smtClean="0">
                <a:solidFill>
                  <a:srgbClr val="666666"/>
                </a:solidFill>
                <a:latin typeface="Gill Sans" pitchFamily="1" charset="0"/>
                <a:ea typeface="+mn-ea"/>
                <a:cs typeface="+mn-cs"/>
              </a:rPr>
              <a:t>It no longer matters if your are building a</a:t>
            </a:r>
            <a:r>
              <a:rPr lang="en-US" sz="1200" kern="1200" baseline="0" dirty="0" smtClean="0">
                <a:solidFill>
                  <a:srgbClr val="666666"/>
                </a:solidFill>
                <a:latin typeface="Gill Sans" pitchFamily="1" charset="0"/>
                <a:ea typeface="+mn-ea"/>
                <a:cs typeface="+mn-cs"/>
              </a:rPr>
              <a:t> stand-alone mobile site, responsive site or desktop site. If it can be accessed on mobile then optimization must be taken very seriously.</a:t>
            </a:r>
            <a:r>
              <a:rPr lang="en-US" sz="1200" kern="1200" dirty="0" smtClean="0">
                <a:solidFill>
                  <a:srgbClr val="666666"/>
                </a:solidFill>
                <a:latin typeface="Gill Sans" pitchFamily="1" charset="0"/>
                <a:ea typeface="+mn-ea"/>
                <a:cs typeface="+mn-cs"/>
              </a:rPr>
              <a:t> </a:t>
            </a:r>
          </a:p>
          <a:p>
            <a:endParaRPr lang="en-US" sz="1200" kern="1200" dirty="0" smtClean="0">
              <a:solidFill>
                <a:srgbClr val="666666"/>
              </a:solidFill>
              <a:latin typeface="Gill Sans" pitchFamily="1" charset="0"/>
              <a:ea typeface="+mn-ea"/>
              <a:cs typeface="+mn-cs"/>
            </a:endParaRPr>
          </a:p>
          <a:p>
            <a:r>
              <a:rPr lang="en-US" sz="1200" kern="1200" dirty="0" smtClean="0">
                <a:solidFill>
                  <a:srgbClr val="666666"/>
                </a:solidFill>
                <a:latin typeface="Gill Sans" pitchFamily="1" charset="0"/>
                <a:ea typeface="+mn-ea"/>
                <a:cs typeface="+mn-cs"/>
              </a:rPr>
              <a:t>…</a:t>
            </a:r>
            <a:endParaRPr lang="en-US" dirty="0" smtClean="0">
              <a:latin typeface="Arial" pitchFamily="34" charset="0"/>
            </a:endParaRP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13</a:t>
            </a:fld>
            <a:endParaRPr lang="en-US"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Arial" pitchFamily="34" charset="0"/>
              </a:rPr>
              <a:t>Employ 56K Thinking. In order to embrace the future, we must return to the past! Dinosaurs like myself remember how</a:t>
            </a:r>
            <a:r>
              <a:rPr lang="en-US" baseline="0" dirty="0" smtClean="0">
                <a:latin typeface="Arial" pitchFamily="34" charset="0"/>
              </a:rPr>
              <a:t> we needed to optimize for telephone modems before broadband came and spoiled us. With mobile, these days have kind of returned. </a:t>
            </a: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14</a:t>
            </a:fld>
            <a:endParaRPr lang="en-US"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aseline="0" dirty="0" smtClean="0">
                <a:latin typeface="Arial" pitchFamily="34" charset="0"/>
              </a:rPr>
              <a:t>Think about how your designs could impact the mobile experience. From Brad Frost: </a:t>
            </a:r>
            <a:r>
              <a:rPr lang="en-US" sz="1200" b="0" i="0" kern="1200" dirty="0" smtClean="0">
                <a:solidFill>
                  <a:schemeClr val="tx1"/>
                </a:solidFill>
                <a:latin typeface="Gill Sans" pitchFamily="1" charset="0"/>
                <a:ea typeface="+mn-ea"/>
                <a:cs typeface="+mn-cs"/>
              </a:rPr>
              <a:t>Because performance is so important on the mobile web, make sure the images you include are relevant to the user and exist</a:t>
            </a:r>
            <a:r>
              <a:rPr lang="en-US" sz="1200" b="0" i="0" kern="1200" baseline="0" dirty="0" smtClean="0">
                <a:solidFill>
                  <a:schemeClr val="tx1"/>
                </a:solidFill>
                <a:latin typeface="Gill Sans" pitchFamily="1" charset="0"/>
                <a:ea typeface="+mn-ea"/>
                <a:cs typeface="+mn-cs"/>
              </a:rPr>
              <a:t> to help them </a:t>
            </a:r>
            <a:r>
              <a:rPr lang="en-US" sz="1200" b="0" i="0" kern="1200" dirty="0" smtClean="0">
                <a:solidFill>
                  <a:schemeClr val="tx1"/>
                </a:solidFill>
                <a:latin typeface="Gill Sans" pitchFamily="1" charset="0"/>
                <a:ea typeface="+mn-ea"/>
                <a:cs typeface="+mn-cs"/>
              </a:rPr>
              <a:t>achieve their goals.</a:t>
            </a:r>
            <a:endParaRPr lang="en-US" baseline="0" dirty="0" smtClean="0">
              <a:latin typeface="Arial" pitchFamily="34" charset="0"/>
            </a:endParaRPr>
          </a:p>
          <a:p>
            <a:endParaRPr lang="en-US" baseline="0" dirty="0" smtClean="0">
              <a:latin typeface="Arial" pitchFamily="34" charset="0"/>
            </a:endParaRPr>
          </a:p>
          <a:p>
            <a:r>
              <a:rPr lang="en-US" baseline="0" dirty="0" smtClean="0">
                <a:latin typeface="Arial" pitchFamily="34" charset="0"/>
              </a:rPr>
              <a:t>CSS has come a long way! Rounded corners, Gradients, Web Fonts and other lovely things are now available for us to use in our designs without the need for heavy images or old school techniques.</a:t>
            </a:r>
          </a:p>
          <a:p>
            <a:endParaRPr lang="en-US" baseline="0" dirty="0" smtClean="0">
              <a:latin typeface="Arial" pitchFamily="34" charset="0"/>
            </a:endParaRPr>
          </a:p>
          <a:p>
            <a:r>
              <a:rPr lang="en-US" baseline="0" dirty="0" smtClean="0">
                <a:latin typeface="Arial" pitchFamily="34" charset="0"/>
              </a:rPr>
              <a:t>We LOVE beautiful design and want to ensure that your vision is brought to the end user, but we need to keep the </a:t>
            </a:r>
            <a:r>
              <a:rPr lang="en-US" i="1" baseline="0" dirty="0" smtClean="0">
                <a:latin typeface="Arial" pitchFamily="34" charset="0"/>
              </a:rPr>
              <a:t>entire</a:t>
            </a:r>
            <a:r>
              <a:rPr lang="en-US" baseline="0" dirty="0" smtClean="0">
                <a:latin typeface="Arial" pitchFamily="34" charset="0"/>
              </a:rPr>
              <a:t> user experience in mind and so speed and optimization play a big role here. If you are not sure about something then drop us a line!  </a:t>
            </a:r>
            <a:r>
              <a:rPr lang="en-US" sz="1200" dirty="0" smtClean="0">
                <a:solidFill>
                  <a:srgbClr val="666666"/>
                </a:solidFill>
              </a:rPr>
              <a:t>(AC-TECH-</a:t>
            </a:r>
            <a:r>
              <a:rPr lang="en-US" sz="1200" dirty="0" err="1" smtClean="0">
                <a:solidFill>
                  <a:srgbClr val="666666"/>
                </a:solidFill>
              </a:rPr>
              <a:t>UID@tmp.com</a:t>
            </a:r>
            <a:r>
              <a:rPr lang="en-US" sz="1200" dirty="0" smtClean="0">
                <a:solidFill>
                  <a:srgbClr val="666666"/>
                </a:solidFill>
              </a:rPr>
              <a:t>)</a:t>
            </a:r>
            <a:endParaRPr lang="en-US" baseline="0" dirty="0" smtClean="0">
              <a:latin typeface="Arial" pitchFamily="34" charset="0"/>
            </a:endParaRP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15</a:t>
            </a:fld>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b="1" dirty="0" smtClean="0">
                <a:latin typeface="Arial" pitchFamily="34" charset="0"/>
              </a:rPr>
              <a:t>Notes: </a:t>
            </a:r>
          </a:p>
          <a:p>
            <a:endParaRPr lang="en-US" dirty="0" smtClean="0">
              <a:latin typeface="Arial" pitchFamily="34" charset="0"/>
            </a:endParaRPr>
          </a:p>
          <a:p>
            <a:r>
              <a:rPr lang="en-US" dirty="0" smtClean="0">
                <a:latin typeface="Arial" pitchFamily="34" charset="0"/>
              </a:rPr>
              <a:t>Data URI: These</a:t>
            </a:r>
            <a:r>
              <a:rPr lang="en-US" baseline="0" dirty="0" smtClean="0">
                <a:latin typeface="Arial" pitchFamily="34" charset="0"/>
              </a:rPr>
              <a:t> are </a:t>
            </a:r>
            <a:r>
              <a:rPr lang="en-US" dirty="0" smtClean="0">
                <a:latin typeface="Arial" pitchFamily="34" charset="0"/>
              </a:rPr>
              <a:t>not images that sit on a server, but representations</a:t>
            </a:r>
            <a:r>
              <a:rPr lang="en-US" baseline="0" dirty="0" smtClean="0">
                <a:latin typeface="Arial" pitchFamily="34" charset="0"/>
              </a:rPr>
              <a:t> of those images…in code. If image is encoded into page via a Data URI, one less HTTP request is made. </a:t>
            </a:r>
            <a:r>
              <a:rPr lang="en-US" baseline="0" dirty="0" err="1" smtClean="0">
                <a:latin typeface="Arial" pitchFamily="34" charset="0"/>
              </a:rPr>
              <a:t>Yay</a:t>
            </a:r>
            <a:r>
              <a:rPr lang="en-US" baseline="0" dirty="0" smtClean="0">
                <a:latin typeface="Arial" pitchFamily="34" charset="0"/>
              </a:rPr>
              <a:t>! However, by using Data </a:t>
            </a:r>
            <a:r>
              <a:rPr lang="en-US" baseline="0" dirty="0" err="1" smtClean="0">
                <a:latin typeface="Arial" pitchFamily="34" charset="0"/>
              </a:rPr>
              <a:t>URI’s</a:t>
            </a:r>
            <a:r>
              <a:rPr lang="en-US" baseline="0" dirty="0" smtClean="0">
                <a:latin typeface="Arial" pitchFamily="34" charset="0"/>
              </a:rPr>
              <a:t>, you may sacrifice page weight for one less HTTP request. It’s a trade-off that depends on a couple of factors (browsers you are targeting: Desktop or mobile, volume of site visitors, etc.) so use wisely. </a:t>
            </a:r>
          </a:p>
          <a:p>
            <a:endParaRPr lang="en-US" baseline="0" dirty="0" smtClean="0">
              <a:latin typeface="Arial" pitchFamily="34" charset="0"/>
            </a:endParaRPr>
          </a:p>
          <a:p>
            <a:r>
              <a:rPr lang="en-US" baseline="0" dirty="0" smtClean="0">
                <a:latin typeface="Arial" pitchFamily="34" charset="0"/>
              </a:rPr>
              <a:t>Optimization tools such as “</a:t>
            </a:r>
            <a:r>
              <a:rPr lang="en-US" baseline="0" dirty="0" err="1" smtClean="0">
                <a:latin typeface="Arial" pitchFamily="34" charset="0"/>
              </a:rPr>
              <a:t>Smush</a:t>
            </a:r>
            <a:r>
              <a:rPr lang="en-US" baseline="0" dirty="0" smtClean="0">
                <a:latin typeface="Arial" pitchFamily="34" charset="0"/>
              </a:rPr>
              <a:t> It” are a great service. I rely on this service to further optimize any images in use on a site I am building before launching to QA.</a:t>
            </a:r>
            <a:endParaRPr lang="en-US" dirty="0" smtClean="0">
              <a:latin typeface="Arial" pitchFamily="34" charset="0"/>
            </a:endParaRP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16</a:t>
            </a:fld>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17</a:t>
            </a:fld>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dirty="0" smtClean="0">
                <a:latin typeface="Arial" pitchFamily="34" charset="0"/>
              </a:rPr>
              <a:t>Think Strategically! </a:t>
            </a:r>
            <a:r>
              <a:rPr lang="en-US" baseline="0" dirty="0" smtClean="0">
                <a:latin typeface="Arial" pitchFamily="34" charset="0"/>
              </a:rPr>
              <a:t>Question </a:t>
            </a:r>
            <a:r>
              <a:rPr lang="en-US" i="1" baseline="0" dirty="0" smtClean="0">
                <a:latin typeface="Arial" pitchFamily="34" charset="0"/>
              </a:rPr>
              <a:t>Everything!</a:t>
            </a:r>
            <a:r>
              <a:rPr lang="en-US" baseline="0" dirty="0" smtClean="0">
                <a:latin typeface="Arial" pitchFamily="34" charset="0"/>
              </a:rPr>
              <a:t>  (Ex: Do you really need that FB Like button on your about page?, etc. ) With mobile poised to take over the world– we can’t afford not to! Everyone involved in the process of creating web sites at TMP should be thinking like this. Crafting sites that work well in any environment also requires us to focus on what a user needs to complete his or her task (Mobile First) . If we concentrate on those needs, we can eliminate unnecessary complexities, which will further help us to optimize the end user experience!</a:t>
            </a: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18</a:t>
            </a:fld>
            <a:endParaRPr lang="en-US"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r>
              <a:rPr lang="en-US" dirty="0" smtClean="0"/>
              <a:t>If we all work together and </a:t>
            </a:r>
            <a:r>
              <a:rPr lang="en-US" baseline="0" dirty="0" smtClean="0"/>
              <a:t>strive for improvement, we CAN build wonderful, useful and optimized web experiences for all users on </a:t>
            </a:r>
            <a:r>
              <a:rPr lang="en-US" i="1" u="sng" baseline="0" dirty="0" smtClean="0"/>
              <a:t>any</a:t>
            </a:r>
            <a:r>
              <a:rPr lang="en-US" baseline="0" dirty="0" smtClean="0"/>
              <a:t> device! </a:t>
            </a:r>
          </a:p>
          <a:p>
            <a:pPr eaLnBrk="1" hangingPunct="1"/>
            <a:endParaRPr lang="en-US" baseline="0" dirty="0" smtClean="0"/>
          </a:p>
          <a:p>
            <a:pPr eaLnBrk="1" hangingPunct="1"/>
            <a:r>
              <a:rPr lang="en-US" baseline="0" dirty="0" smtClean="0"/>
              <a:t>Thank you!</a:t>
            </a: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19</a:t>
            </a:fld>
            <a:endParaRPr lang="en-US"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DA0ADCF8-548B-4299-B015-734B1528FB14}" type="slidenum">
              <a:rPr lang="en-US" smtClean="0"/>
              <a:pPr/>
              <a:t>50</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eaLnBrk="1" hangingPunct="1"/>
            <a:r>
              <a:rPr lang="en-US" dirty="0" smtClean="0">
                <a:latin typeface="Arial" pitchFamily="34" charset="0"/>
              </a:rPr>
              <a:t>Hello</a:t>
            </a:r>
            <a:r>
              <a:rPr lang="en-US" baseline="0" dirty="0" smtClean="0">
                <a:latin typeface="Arial" pitchFamily="34" charset="0"/>
              </a:rPr>
              <a:t> and welcome to UI </a:t>
            </a:r>
            <a:r>
              <a:rPr lang="en-US" baseline="0" dirty="0" err="1" smtClean="0">
                <a:latin typeface="Arial" pitchFamily="34" charset="0"/>
              </a:rPr>
              <a:t>Superfriends</a:t>
            </a:r>
            <a:r>
              <a:rPr lang="en-US" baseline="0" dirty="0" smtClean="0">
                <a:latin typeface="Arial" pitchFamily="34" charset="0"/>
              </a:rPr>
              <a:t>: Web Site Optimization 101. </a:t>
            </a:r>
            <a:r>
              <a:rPr lang="en-US" dirty="0" smtClean="0">
                <a:latin typeface="Arial" pitchFamily="34" charset="0"/>
              </a:rPr>
              <a:t>While</a:t>
            </a:r>
            <a:r>
              <a:rPr lang="en-US" baseline="0" dirty="0" smtClean="0">
                <a:latin typeface="Arial" pitchFamily="34" charset="0"/>
              </a:rPr>
              <a:t> this presentation is aimed at development and creative teams, it is important for all who are involved in the creation of web sites to understand why optimization is just as integral to the success of a project as great content, beautiful design and kick-ass functionality are. </a:t>
            </a:r>
            <a:endParaRPr lang="en-US" dirty="0" smtClean="0"/>
          </a:p>
        </p:txBody>
      </p:sp>
      <p:sp>
        <p:nvSpPr>
          <p:cNvPr id="4" name="Slide Number Placeholder 3"/>
          <p:cNvSpPr>
            <a:spLocks noGrp="1"/>
          </p:cNvSpPr>
          <p:nvPr>
            <p:ph type="sldNum" sz="quarter" idx="10"/>
          </p:nvPr>
        </p:nvSpPr>
        <p:spPr/>
        <p:txBody>
          <a:bodyPr/>
          <a:lstStyle/>
          <a:p>
            <a:fld id="{DA0ADCF8-548B-4299-B015-734B1528FB14}" type="slidenum">
              <a:rPr lang="en-US" smtClean="0"/>
              <a:pPr/>
              <a:t>3</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baseline="0" dirty="0" smtClean="0">
                <a:latin typeface="Arial" pitchFamily="34" charset="0"/>
              </a:rPr>
              <a:t>Sadly, web site optimization is usually not given much thought and put on the back burner. We need to be mindful of optimization so that we can create an awesome user experience. The faster a website is the happier our end users (and clients) will be. Mobile has also become a </a:t>
            </a:r>
            <a:r>
              <a:rPr lang="en-US" i="1" baseline="0" dirty="0" smtClean="0">
                <a:latin typeface="Arial" pitchFamily="34" charset="0"/>
              </a:rPr>
              <a:t>wake up call</a:t>
            </a:r>
            <a:r>
              <a:rPr lang="en-US" baseline="0" dirty="0" smtClean="0">
                <a:latin typeface="Arial" pitchFamily="34" charset="0"/>
              </a:rPr>
              <a:t> for site optimization as overburdened pages can wreak havoc on our users data plans. </a:t>
            </a:r>
            <a:endParaRPr lang="en-US" dirty="0" smtClean="0">
              <a:latin typeface="Arial" pitchFamily="34" charset="0"/>
            </a:endParaRPr>
          </a:p>
        </p:txBody>
      </p:sp>
      <p:sp>
        <p:nvSpPr>
          <p:cNvPr id="4" name="Slide Number Placeholder 3"/>
          <p:cNvSpPr>
            <a:spLocks noGrp="1"/>
          </p:cNvSpPr>
          <p:nvPr>
            <p:ph type="sldNum" sz="quarter" idx="10"/>
          </p:nvPr>
        </p:nvSpPr>
        <p:spPr/>
        <p:txBody>
          <a:bodyPr/>
          <a:lstStyle/>
          <a:p>
            <a:fld id="{DA0ADCF8-548B-4299-B015-734B1528FB14}" type="slidenum">
              <a:rPr lang="en-US" smtClean="0"/>
              <a:pPr/>
              <a:t>4</a:t>
            </a:fld>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latin typeface="Arial" pitchFamily="34" charset="0"/>
              </a:rPr>
              <a:t>One of the biggest problems a site can run into is having too many HTTP Requests. When you request a web page from a server, it is returned to your browser. Additional requests are also made to all of the assets a page will need to render as designed. CSS, Scripts, </a:t>
            </a:r>
            <a:r>
              <a:rPr lang="en-US" baseline="0" dirty="0" err="1" smtClean="0">
                <a:latin typeface="Arial" pitchFamily="34" charset="0"/>
              </a:rPr>
              <a:t>Iframes</a:t>
            </a:r>
            <a:r>
              <a:rPr lang="en-US" baseline="0" dirty="0" smtClean="0">
                <a:latin typeface="Arial" pitchFamily="34" charset="0"/>
              </a:rPr>
              <a:t>, Images etc. The more assets a given page has, the longer it will take that page to load. Simple.</a:t>
            </a:r>
            <a:endParaRPr lang="en-US" dirty="0" smtClean="0">
              <a:latin typeface="Arial" pitchFamily="34" charset="0"/>
            </a:endParaRP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5</a:t>
            </a:fld>
            <a:endParaRPr 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Arial" pitchFamily="34" charset="0"/>
              </a:rPr>
              <a:t>Here we have an example of one our own sites</a:t>
            </a:r>
            <a:r>
              <a:rPr lang="en-US" baseline="0" dirty="0" smtClean="0">
                <a:latin typeface="Arial" pitchFamily="34" charset="0"/>
              </a:rPr>
              <a:t> making several HTTP requests to complete it’s job.</a:t>
            </a:r>
            <a:endParaRPr lang="en-US" dirty="0" smtClean="0">
              <a:latin typeface="Arial" pitchFamily="34" charset="0"/>
            </a:endParaRP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6</a:t>
            </a:fld>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latin typeface="Arial" pitchFamily="34" charset="0"/>
              </a:rPr>
              <a:t>Unfortunately, this request goes on….</a:t>
            </a: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7</a:t>
            </a:fld>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Arial" pitchFamily="34" charset="0"/>
              </a:rPr>
              <a:t>…and on…</a:t>
            </a: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8</a:t>
            </a:fld>
            <a:endParaRPr 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dirty="0" smtClean="0">
                <a:latin typeface="Arial" pitchFamily="34" charset="0"/>
              </a:rPr>
              <a:t>…and…on….</a:t>
            </a: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9</a:t>
            </a:fld>
            <a:endParaRPr lang="en-US"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0"/>
              </a:spcBef>
              <a:spcAft>
                <a:spcPct val="0"/>
              </a:spcAft>
              <a:buClrTx/>
              <a:buSzTx/>
              <a:buFontTx/>
              <a:buNone/>
              <a:tabLst/>
              <a:defRPr/>
            </a:pPr>
            <a:r>
              <a:rPr lang="en-US" dirty="0" smtClean="0">
                <a:latin typeface="Arial" pitchFamily="34" charset="0"/>
              </a:rPr>
              <a:t>…and…on.</a:t>
            </a:r>
          </a:p>
          <a:p>
            <a:endParaRPr lang="en-US" dirty="0"/>
          </a:p>
        </p:txBody>
      </p:sp>
      <p:sp>
        <p:nvSpPr>
          <p:cNvPr id="4" name="Slide Number Placeholder 3"/>
          <p:cNvSpPr>
            <a:spLocks noGrp="1"/>
          </p:cNvSpPr>
          <p:nvPr>
            <p:ph type="sldNum" sz="quarter" idx="10"/>
          </p:nvPr>
        </p:nvSpPr>
        <p:spPr/>
        <p:txBody>
          <a:bodyPr/>
          <a:lstStyle/>
          <a:p>
            <a:fld id="{DA0ADCF8-548B-4299-B015-734B1528FB14}" type="slidenum">
              <a:rPr lang="en-US" smtClean="0"/>
              <a:pPr/>
              <a:t>10</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19200" y="2840038"/>
            <a:ext cx="13817600" cy="1960562"/>
          </a:xfrm>
          <a:prstGeom prst="rect">
            <a:avLst/>
          </a:prstGeom>
        </p:spPr>
        <p:txBody>
          <a:bodyPr vert="horz"/>
          <a:lstStyle>
            <a:lvl1pPr>
              <a:defRPr>
                <a:solidFill>
                  <a:schemeClr val="bg2">
                    <a:lumMod val="85000"/>
                    <a:lumOff val="15000"/>
                  </a:schemeClr>
                </a:solidFill>
                <a:latin typeface="Calibri" pitchFamily="34" charset="0"/>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438400" y="5181600"/>
            <a:ext cx="11379200" cy="2336800"/>
          </a:xfrm>
          <a:prstGeom prst="rect">
            <a:avLst/>
          </a:prstGeom>
        </p:spPr>
        <p:txBody>
          <a:bodyPr vert="horz"/>
          <a:lstStyle>
            <a:lvl1pPr marL="0" indent="0" algn="ctr">
              <a:buNone/>
              <a:defRPr>
                <a:solidFill>
                  <a:schemeClr val="bg2">
                    <a:lumMod val="85000"/>
                    <a:lumOff val="15000"/>
                  </a:schemeClr>
                </a:solidFill>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dirty="0" smtClean="0"/>
              <a:t>Click to edit Master subtitle style</a:t>
            </a:r>
            <a:endParaRPr lang="en-US" dirty="0"/>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Rectangle 3"/>
          <p:cNvSpPr/>
          <p:nvPr userDrawn="1"/>
        </p:nvSpPr>
        <p:spPr bwMode="auto">
          <a:xfrm>
            <a:off x="736600" y="2057400"/>
            <a:ext cx="14630400" cy="6400800"/>
          </a:xfrm>
          <a:prstGeom prst="rect">
            <a:avLst/>
          </a:prstGeom>
          <a:solidFill>
            <a:schemeClr val="accent1"/>
          </a:solidFill>
          <a:ln w="25400" cap="flat" cmpd="sng" algn="ctr">
            <a:noFill/>
            <a:prstDash val="solid"/>
            <a:round/>
            <a:headEnd type="none" w="med" len="med"/>
            <a:tailEnd type="none" w="med" len="med"/>
          </a:ln>
          <a:effectLst>
            <a:outerShdw blurRad="50800" dist="38100" dir="5400000" algn="t" rotWithShape="0">
              <a:prstClr val="black">
                <a:alpha val="40000"/>
              </a:prstClr>
            </a:outerShdw>
          </a:effectLst>
        </p:spPr>
        <p:txBody>
          <a:bodyPr/>
          <a:lstStyle/>
          <a:p>
            <a:pPr>
              <a:defRPr/>
            </a:pPr>
            <a:endParaRPr lang="en-US" dirty="0"/>
          </a:p>
        </p:txBody>
      </p:sp>
      <p:sp>
        <p:nvSpPr>
          <p:cNvPr id="2" name="Title 1"/>
          <p:cNvSpPr>
            <a:spLocks noGrp="1"/>
          </p:cNvSpPr>
          <p:nvPr>
            <p:ph type="title"/>
          </p:nvPr>
        </p:nvSpPr>
        <p:spPr>
          <a:xfrm>
            <a:off x="812800" y="366713"/>
            <a:ext cx="14630400" cy="1524000"/>
          </a:xfrm>
          <a:prstGeom prst="rect">
            <a:avLst/>
          </a:prstGeom>
        </p:spPr>
        <p:txBody>
          <a:bodyPr vert="horz"/>
          <a:lstStyle>
            <a:lvl1pPr>
              <a:defRPr sz="4800" b="0">
                <a:solidFill>
                  <a:schemeClr val="accent4">
                    <a:lumMod val="85000"/>
                    <a:lumOff val="15000"/>
                  </a:schemeClr>
                </a:solidFill>
                <a:latin typeface="Calibri"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a:xfrm>
            <a:off x="889000" y="2133600"/>
            <a:ext cx="14554200" cy="6096000"/>
          </a:xfrm>
          <a:prstGeom prst="rect">
            <a:avLst/>
          </a:prstGeom>
          <a:ln>
            <a:solidFill>
              <a:schemeClr val="bg1"/>
            </a:solidFill>
          </a:ln>
          <a:effectLst/>
        </p:spPr>
        <p:txBody>
          <a:bodyPr vert="horz"/>
          <a:lstStyle>
            <a:lvl1pPr algn="l">
              <a:buFont typeface="Arial" pitchFamily="34" charset="0"/>
              <a:buChar char="•"/>
              <a:defRPr sz="2400" b="1">
                <a:solidFill>
                  <a:schemeClr val="tx2">
                    <a:lumMod val="85000"/>
                    <a:lumOff val="15000"/>
                  </a:schemeClr>
                </a:solidFill>
              </a:defRPr>
            </a:lvl1pPr>
            <a:lvl2pPr algn="l">
              <a:buFont typeface="Courier New" pitchFamily="49" charset="0"/>
              <a:buChar char="o"/>
              <a:defRPr sz="2000">
                <a:solidFill>
                  <a:schemeClr val="tx2">
                    <a:lumMod val="85000"/>
                    <a:lumOff val="15000"/>
                  </a:schemeClr>
                </a:solidFill>
              </a:defRPr>
            </a:lvl2pPr>
            <a:lvl3pPr algn="l">
              <a:buFont typeface="Arial" pitchFamily="34" charset="0"/>
              <a:buChar char="•"/>
              <a:defRPr sz="1800">
                <a:solidFill>
                  <a:schemeClr val="tx2">
                    <a:lumMod val="85000"/>
                    <a:lumOff val="15000"/>
                  </a:schemeClr>
                </a:solidFill>
              </a:defRPr>
            </a:lvl3pPr>
            <a:lvl4pPr algn="l">
              <a:buFont typeface="Arial" pitchFamily="34" charset="0"/>
              <a:buChar char="•"/>
              <a:defRPr sz="1400">
                <a:solidFill>
                  <a:schemeClr val="tx2">
                    <a:lumMod val="85000"/>
                    <a:lumOff val="15000"/>
                  </a:schemeClr>
                </a:solidFill>
              </a:defRPr>
            </a:lvl4pPr>
            <a:lvl5pPr algn="l">
              <a:buFont typeface="Arial" pitchFamily="34" charset="0"/>
              <a:buChar char="•"/>
              <a:defRPr sz="1400">
                <a:solidFill>
                  <a:schemeClr val="tx2">
                    <a:lumMod val="85000"/>
                    <a:lumOff val="1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Rectangle 4"/>
          <p:cNvSpPr/>
          <p:nvPr userDrawn="1"/>
        </p:nvSpPr>
        <p:spPr bwMode="auto">
          <a:xfrm>
            <a:off x="812800" y="2057400"/>
            <a:ext cx="14630400" cy="6400800"/>
          </a:xfrm>
          <a:prstGeom prst="rect">
            <a:avLst/>
          </a:prstGeom>
          <a:solidFill>
            <a:schemeClr val="accent1"/>
          </a:solidFill>
          <a:ln w="25400" cap="flat" cmpd="sng" algn="ctr">
            <a:no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2" name="Title 1"/>
          <p:cNvSpPr>
            <a:spLocks noGrp="1"/>
          </p:cNvSpPr>
          <p:nvPr>
            <p:ph type="title"/>
          </p:nvPr>
        </p:nvSpPr>
        <p:spPr>
          <a:xfrm>
            <a:off x="812800" y="366713"/>
            <a:ext cx="14630400" cy="1524000"/>
          </a:xfrm>
          <a:prstGeom prst="rect">
            <a:avLst/>
          </a:prstGeom>
        </p:spPr>
        <p:txBody>
          <a:bodyPr vert="horz"/>
          <a:lstStyle>
            <a:lvl1pPr>
              <a:defRPr sz="4800">
                <a:solidFill>
                  <a:schemeClr val="tx2">
                    <a:lumMod val="85000"/>
                    <a:lumOff val="15000"/>
                  </a:schemeClr>
                </a:solidFill>
                <a:latin typeface="Calibri" pitchFamily="34" charset="0"/>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812800" y="2133600"/>
            <a:ext cx="7239000" cy="6034088"/>
          </a:xfrm>
          <a:prstGeom prst="rect">
            <a:avLst/>
          </a:prstGeom>
        </p:spPr>
        <p:txBody>
          <a:bodyPr vert="horz"/>
          <a:lstStyle>
            <a:lvl1pPr algn="l">
              <a:buFont typeface="Arial" pitchFamily="34" charset="0"/>
              <a:buChar char="•"/>
              <a:defRPr sz="2800" b="1">
                <a:solidFill>
                  <a:schemeClr val="tx2">
                    <a:lumMod val="85000"/>
                    <a:lumOff val="15000"/>
                  </a:schemeClr>
                </a:solidFill>
              </a:defRPr>
            </a:lvl1pPr>
            <a:lvl2pPr algn="l">
              <a:buFont typeface="Courier New" pitchFamily="49" charset="0"/>
              <a:buChar char="o"/>
              <a:defRPr sz="2400">
                <a:solidFill>
                  <a:schemeClr val="tx2">
                    <a:lumMod val="85000"/>
                    <a:lumOff val="15000"/>
                  </a:schemeClr>
                </a:solidFill>
              </a:defRPr>
            </a:lvl2pPr>
            <a:lvl3pPr algn="l">
              <a:defRPr sz="2000">
                <a:solidFill>
                  <a:schemeClr val="tx2">
                    <a:lumMod val="85000"/>
                    <a:lumOff val="15000"/>
                  </a:schemeClr>
                </a:solidFill>
              </a:defRPr>
            </a:lvl3pPr>
            <a:lvl4pPr algn="l">
              <a:defRPr sz="1800">
                <a:solidFill>
                  <a:schemeClr val="tx2">
                    <a:lumMod val="85000"/>
                    <a:lumOff val="15000"/>
                  </a:schemeClr>
                </a:solidFill>
              </a:defRPr>
            </a:lvl4pPr>
            <a:lvl5pPr algn="l">
              <a:defRPr sz="1800">
                <a:solidFill>
                  <a:schemeClr val="tx2">
                    <a:lumMod val="85000"/>
                    <a:lumOff val="15000"/>
                  </a:schemeClr>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0"/>
            <a:endParaRPr lang="en-US" dirty="0"/>
          </a:p>
        </p:txBody>
      </p:sp>
      <p:sp>
        <p:nvSpPr>
          <p:cNvPr id="4" name="Content Placeholder 3"/>
          <p:cNvSpPr>
            <a:spLocks noGrp="1"/>
          </p:cNvSpPr>
          <p:nvPr>
            <p:ph sz="half" idx="2"/>
          </p:nvPr>
        </p:nvSpPr>
        <p:spPr>
          <a:xfrm>
            <a:off x="8204200" y="2133600"/>
            <a:ext cx="7239000" cy="6034088"/>
          </a:xfrm>
          <a:prstGeom prst="rect">
            <a:avLst/>
          </a:prstGeom>
        </p:spPr>
        <p:txBody>
          <a:bodyPr vert="horz"/>
          <a:lstStyle>
            <a:lvl1pPr algn="l">
              <a:buFont typeface="Arial" pitchFamily="34" charset="0"/>
              <a:buChar char="•"/>
              <a:defRPr sz="2800" b="1">
                <a:solidFill>
                  <a:schemeClr val="tx2">
                    <a:lumMod val="85000"/>
                    <a:lumOff val="15000"/>
                  </a:schemeClr>
                </a:solidFill>
              </a:defRPr>
            </a:lvl1pPr>
            <a:lvl2pPr algn="l">
              <a:buFont typeface="Courier New" pitchFamily="49" charset="0"/>
              <a:buChar char="o"/>
              <a:defRPr sz="2400">
                <a:solidFill>
                  <a:schemeClr val="tx2">
                    <a:lumMod val="85000"/>
                    <a:lumOff val="15000"/>
                  </a:schemeClr>
                </a:solidFill>
              </a:defRPr>
            </a:lvl2pPr>
            <a:lvl3pPr algn="l">
              <a:defRPr sz="2000">
                <a:solidFill>
                  <a:schemeClr val="tx2">
                    <a:lumMod val="85000"/>
                    <a:lumOff val="15000"/>
                  </a:schemeClr>
                </a:solidFill>
              </a:defRPr>
            </a:lvl3pPr>
            <a:lvl4pPr algn="l">
              <a:defRPr sz="1800">
                <a:solidFill>
                  <a:schemeClr val="tx2">
                    <a:lumMod val="85000"/>
                    <a:lumOff val="15000"/>
                  </a:schemeClr>
                </a:solidFill>
              </a:defRPr>
            </a:lvl4pPr>
            <a:lvl5pPr algn="l">
              <a:defRPr sz="1800">
                <a:solidFill>
                  <a:schemeClr val="tx2">
                    <a:lumMod val="85000"/>
                    <a:lumOff val="15000"/>
                  </a:schemeClr>
                </a:solidFill>
              </a:defRPr>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12800" y="366713"/>
            <a:ext cx="14630400" cy="1524000"/>
          </a:xfrm>
          <a:prstGeom prst="rect">
            <a:avLst/>
          </a:prstGeom>
        </p:spPr>
        <p:txBody>
          <a:bodyPr vert="horz"/>
          <a:lstStyle/>
          <a:p>
            <a:r>
              <a:rPr lang="en-US" smtClean="0"/>
              <a:t>Click to edit Master title style</a:t>
            </a:r>
            <a:endParaRPr 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0" y="363538"/>
            <a:ext cx="5348288" cy="1549400"/>
          </a:xfrm>
          <a:prstGeom prst="rect">
            <a:avLst/>
          </a:prstGeom>
        </p:spPr>
        <p:txBody>
          <a:bodyPr vert="horz"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6356350" y="363538"/>
            <a:ext cx="9086850" cy="7804150"/>
          </a:xfrm>
          <a:prstGeom prst="rect">
            <a:avLst/>
          </a:prstGeom>
        </p:spPr>
        <p:txBody>
          <a:bodyPr vert="horz"/>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12800" y="1912938"/>
            <a:ext cx="5348288" cy="62547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186113" y="6400800"/>
            <a:ext cx="9753600" cy="755650"/>
          </a:xfrm>
          <a:prstGeom prst="rect">
            <a:avLst/>
          </a:prstGeom>
        </p:spPr>
        <p:txBody>
          <a:bodyPr vert="horz"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3186113" y="817563"/>
            <a:ext cx="9753600" cy="5486400"/>
          </a:xfrm>
          <a:prstGeom prst="rect">
            <a:avLst/>
          </a:prstGeom>
        </p:spPr>
        <p:txBody>
          <a:bodyPr vert="horz"/>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smtClean="0">
              <a:sym typeface="Gill Sans" charset="0"/>
            </a:endParaRPr>
          </a:p>
        </p:txBody>
      </p:sp>
      <p:sp>
        <p:nvSpPr>
          <p:cNvPr id="4" name="Text Placeholder 3"/>
          <p:cNvSpPr>
            <a:spLocks noGrp="1"/>
          </p:cNvSpPr>
          <p:nvPr>
            <p:ph type="body" sz="half" idx="2"/>
          </p:nvPr>
        </p:nvSpPr>
        <p:spPr>
          <a:xfrm>
            <a:off x="3186113" y="7156450"/>
            <a:ext cx="9753600" cy="1073150"/>
          </a:xfrm>
          <a:prstGeom prst="rect">
            <a:avLst/>
          </a:prstGeom>
        </p:spPr>
        <p:txBody>
          <a:bodyPr vert="horz"/>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12800" y="366713"/>
            <a:ext cx="14630400" cy="1524000"/>
          </a:xfrm>
          <a:prstGeom prst="rect">
            <a:avLst/>
          </a:prstGeom>
        </p:spPr>
        <p:txBody>
          <a:bodyPr vert="horz"/>
          <a:lstStyle/>
          <a:p>
            <a:r>
              <a:rPr lang="en-US" smtClean="0"/>
              <a:t>Click to edit Master title style</a:t>
            </a:r>
            <a:endParaRPr lang="en-US"/>
          </a:p>
        </p:txBody>
      </p:sp>
      <p:sp>
        <p:nvSpPr>
          <p:cNvPr id="3" name="Vertical Text Placeholder 2"/>
          <p:cNvSpPr>
            <a:spLocks noGrp="1"/>
          </p:cNvSpPr>
          <p:nvPr>
            <p:ph type="body" orient="vert" idx="1"/>
          </p:nvPr>
        </p:nvSpPr>
        <p:spPr>
          <a:xfrm>
            <a:off x="812800" y="2133600"/>
            <a:ext cx="14630400" cy="6034088"/>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785600" y="366713"/>
            <a:ext cx="3657600" cy="780097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12800" y="366713"/>
            <a:ext cx="10820400" cy="7800975"/>
          </a:xfrm>
          <a:prstGeom prst="rect">
            <a:avLst/>
          </a:prstGeo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1"/>
          <p:cNvPicPr>
            <a:picLocks noChangeArrowheads="1"/>
          </p:cNvPicPr>
          <p:nvPr/>
        </p:nvPicPr>
        <p:blipFill>
          <a:blip r:embed="rId11"/>
          <a:srcRect l="102" t="37558" b="22314"/>
          <a:stretch>
            <a:fillRect/>
          </a:stretch>
        </p:blipFill>
        <p:spPr bwMode="auto">
          <a:xfrm>
            <a:off x="0" y="5372100"/>
            <a:ext cx="16352838" cy="3771900"/>
          </a:xfrm>
          <a:prstGeom prst="rect">
            <a:avLst/>
          </a:prstGeom>
          <a:noFill/>
          <a:ln w="12700">
            <a:noFill/>
            <a:miter lim="800000"/>
            <a:headEnd/>
            <a:tailEnd/>
          </a:ln>
        </p:spPr>
      </p:pic>
      <p:pic>
        <p:nvPicPr>
          <p:cNvPr id="4" name="Picture 3" descr="TMPW_Color_Logo.png"/>
          <p:cNvPicPr>
            <a:picLocks noChangeAspect="1"/>
          </p:cNvPicPr>
          <p:nvPr userDrawn="1"/>
        </p:nvPicPr>
        <p:blipFill>
          <a:blip r:embed="rId12"/>
          <a:stretch>
            <a:fillRect/>
          </a:stretch>
        </p:blipFill>
        <p:spPr>
          <a:xfrm>
            <a:off x="13081000" y="8476130"/>
            <a:ext cx="2514600" cy="591670"/>
          </a:xfrm>
          <a:prstGeom prst="rect">
            <a:avLst/>
          </a:prstGeom>
        </p:spPr>
      </p:pic>
    </p:spTree>
  </p:cSld>
  <p:clrMap bg1="lt1" tx1="dk1" bg2="lt2" tx2="dk2" accent1="accent1" accent2="accent2" accent3="accent3" accent4="accent4" accent5="accent5" accent6="accent6" hlink="hlink" folHlink="folHlink"/>
  <p:sldLayoutIdLst>
    <p:sldLayoutId id="2147483829" r:id="rId1"/>
    <p:sldLayoutId id="2147483993" r:id="rId2"/>
    <p:sldLayoutId id="2147483831" r:id="rId3"/>
    <p:sldLayoutId id="2147483833" r:id="rId4"/>
    <p:sldLayoutId id="2147483834" r:id="rId5"/>
    <p:sldLayoutId id="2147483835" r:id="rId6"/>
    <p:sldLayoutId id="2147483836" r:id="rId7"/>
    <p:sldLayoutId id="2147483837" r:id="rId8"/>
    <p:sldLayoutId id="2147483838" r:id="rId9"/>
  </p:sldLayoutIdLst>
  <p:transition/>
  <p:txStyles>
    <p:titleStyle>
      <a:lvl1pPr algn="ctr" rtl="0" eaLnBrk="0" fontAlgn="base" hangingPunct="0">
        <a:spcBef>
          <a:spcPct val="0"/>
        </a:spcBef>
        <a:spcAft>
          <a:spcPct val="0"/>
        </a:spcAft>
        <a:defRPr sz="7400">
          <a:solidFill>
            <a:schemeClr val="tx1"/>
          </a:solidFill>
          <a:latin typeface="+mj-lt"/>
          <a:ea typeface="+mj-ea"/>
          <a:cs typeface="+mj-cs"/>
          <a:sym typeface="Gill Sans" charset="0"/>
        </a:defRPr>
      </a:lvl1pPr>
      <a:lvl2pPr algn="ctr" rtl="0" eaLnBrk="0" fontAlgn="base" hangingPunct="0">
        <a:spcBef>
          <a:spcPct val="0"/>
        </a:spcBef>
        <a:spcAft>
          <a:spcPct val="0"/>
        </a:spcAft>
        <a:defRPr sz="7400">
          <a:solidFill>
            <a:schemeClr val="tx1"/>
          </a:solidFill>
          <a:latin typeface="Gill Sans" charset="0"/>
          <a:ea typeface="ヒラギノ角ゴ ProN W3" charset="-128"/>
          <a:cs typeface="ヒラギノ角ゴ ProN W3" charset="-128"/>
          <a:sym typeface="Gill Sans" charset="0"/>
        </a:defRPr>
      </a:lvl2pPr>
      <a:lvl3pPr algn="ctr" rtl="0" eaLnBrk="0" fontAlgn="base" hangingPunct="0">
        <a:spcBef>
          <a:spcPct val="0"/>
        </a:spcBef>
        <a:spcAft>
          <a:spcPct val="0"/>
        </a:spcAft>
        <a:defRPr sz="7400">
          <a:solidFill>
            <a:schemeClr val="tx1"/>
          </a:solidFill>
          <a:latin typeface="Gill Sans" charset="0"/>
          <a:ea typeface="ヒラギノ角ゴ ProN W3" charset="-128"/>
          <a:cs typeface="ヒラギノ角ゴ ProN W3" charset="-128"/>
          <a:sym typeface="Gill Sans" charset="0"/>
        </a:defRPr>
      </a:lvl3pPr>
      <a:lvl4pPr algn="ctr" rtl="0" eaLnBrk="0" fontAlgn="base" hangingPunct="0">
        <a:spcBef>
          <a:spcPct val="0"/>
        </a:spcBef>
        <a:spcAft>
          <a:spcPct val="0"/>
        </a:spcAft>
        <a:defRPr sz="7400">
          <a:solidFill>
            <a:schemeClr val="tx1"/>
          </a:solidFill>
          <a:latin typeface="Gill Sans" charset="0"/>
          <a:ea typeface="ヒラギノ角ゴ ProN W3" charset="-128"/>
          <a:cs typeface="ヒラギノ角ゴ ProN W3" charset="-128"/>
          <a:sym typeface="Gill Sans" charset="0"/>
        </a:defRPr>
      </a:lvl4pPr>
      <a:lvl5pPr algn="ctr" rtl="0" eaLnBrk="0" fontAlgn="base" hangingPunct="0">
        <a:spcBef>
          <a:spcPct val="0"/>
        </a:spcBef>
        <a:spcAft>
          <a:spcPct val="0"/>
        </a:spcAft>
        <a:defRPr sz="7400">
          <a:solidFill>
            <a:schemeClr val="tx1"/>
          </a:solidFill>
          <a:latin typeface="Gill Sans" charset="0"/>
          <a:ea typeface="ヒラギノ角ゴ ProN W3" charset="-128"/>
          <a:cs typeface="ヒラギノ角ゴ ProN W3" charset="-128"/>
          <a:sym typeface="Gill Sans" charset="0"/>
        </a:defRPr>
      </a:lvl5pPr>
      <a:lvl6pPr marL="457200" algn="ctr" rtl="0" fontAlgn="base">
        <a:spcBef>
          <a:spcPct val="0"/>
        </a:spcBef>
        <a:spcAft>
          <a:spcPct val="0"/>
        </a:spcAft>
        <a:defRPr sz="7400">
          <a:solidFill>
            <a:schemeClr val="tx1"/>
          </a:solidFill>
          <a:latin typeface="Gill Sans" charset="0"/>
          <a:ea typeface="ヒラギノ角ゴ ProN W3" charset="-128"/>
          <a:cs typeface="ヒラギノ角ゴ ProN W3" charset="-128"/>
          <a:sym typeface="Gill Sans" charset="0"/>
        </a:defRPr>
      </a:lvl6pPr>
      <a:lvl7pPr marL="914400" algn="ctr" rtl="0" fontAlgn="base">
        <a:spcBef>
          <a:spcPct val="0"/>
        </a:spcBef>
        <a:spcAft>
          <a:spcPct val="0"/>
        </a:spcAft>
        <a:defRPr sz="7400">
          <a:solidFill>
            <a:schemeClr val="tx1"/>
          </a:solidFill>
          <a:latin typeface="Gill Sans" charset="0"/>
          <a:ea typeface="ヒラギノ角ゴ ProN W3" charset="-128"/>
          <a:cs typeface="ヒラギノ角ゴ ProN W3" charset="-128"/>
          <a:sym typeface="Gill Sans" charset="0"/>
        </a:defRPr>
      </a:lvl7pPr>
      <a:lvl8pPr marL="1371600" algn="ctr" rtl="0" fontAlgn="base">
        <a:spcBef>
          <a:spcPct val="0"/>
        </a:spcBef>
        <a:spcAft>
          <a:spcPct val="0"/>
        </a:spcAft>
        <a:defRPr sz="7400">
          <a:solidFill>
            <a:schemeClr val="tx1"/>
          </a:solidFill>
          <a:latin typeface="Gill Sans" charset="0"/>
          <a:ea typeface="ヒラギノ角ゴ ProN W3" charset="-128"/>
          <a:cs typeface="ヒラギノ角ゴ ProN W3" charset="-128"/>
          <a:sym typeface="Gill Sans" charset="0"/>
        </a:defRPr>
      </a:lvl8pPr>
      <a:lvl9pPr marL="1828800" algn="ctr" rtl="0" fontAlgn="base">
        <a:spcBef>
          <a:spcPct val="0"/>
        </a:spcBef>
        <a:spcAft>
          <a:spcPct val="0"/>
        </a:spcAft>
        <a:defRPr sz="7400">
          <a:solidFill>
            <a:schemeClr val="tx1"/>
          </a:solidFill>
          <a:latin typeface="Gill Sans" charset="0"/>
          <a:ea typeface="ヒラギノ角ゴ ProN W3" charset="-128"/>
          <a:cs typeface="ヒラギノ角ゴ ProN W3" charset="-128"/>
          <a:sym typeface="Gill Sans" charset="0"/>
        </a:defRPr>
      </a:lvl9pPr>
    </p:titleStyle>
    <p:bodyStyle>
      <a:lvl1pPr marL="342900" indent="-342900" algn="ctr" rtl="0" eaLnBrk="0" fontAlgn="base" hangingPunct="0">
        <a:spcBef>
          <a:spcPct val="0"/>
        </a:spcBef>
        <a:spcAft>
          <a:spcPct val="0"/>
        </a:spcAft>
        <a:defRPr sz="3000">
          <a:solidFill>
            <a:schemeClr val="tx1"/>
          </a:solidFill>
          <a:latin typeface="+mn-lt"/>
          <a:ea typeface="+mn-ea"/>
          <a:cs typeface="+mn-cs"/>
          <a:sym typeface="Gill Sans" charset="0"/>
        </a:defRPr>
      </a:lvl1pPr>
      <a:lvl2pPr marL="742950" indent="-285750" algn="ctr" rtl="0" eaLnBrk="0" fontAlgn="base" hangingPunct="0">
        <a:spcBef>
          <a:spcPct val="0"/>
        </a:spcBef>
        <a:spcAft>
          <a:spcPct val="0"/>
        </a:spcAft>
        <a:defRPr sz="3000">
          <a:solidFill>
            <a:schemeClr val="tx1"/>
          </a:solidFill>
          <a:latin typeface="+mn-lt"/>
          <a:ea typeface="+mn-ea"/>
          <a:cs typeface="+mn-cs"/>
          <a:sym typeface="Gill Sans" charset="0"/>
        </a:defRPr>
      </a:lvl2pPr>
      <a:lvl3pPr marL="1143000" indent="-228600" algn="ctr" rtl="0" eaLnBrk="0" fontAlgn="base" hangingPunct="0">
        <a:spcBef>
          <a:spcPct val="0"/>
        </a:spcBef>
        <a:spcAft>
          <a:spcPct val="0"/>
        </a:spcAft>
        <a:defRPr sz="3000">
          <a:solidFill>
            <a:schemeClr val="tx1"/>
          </a:solidFill>
          <a:latin typeface="+mn-lt"/>
          <a:ea typeface="+mn-ea"/>
          <a:cs typeface="+mn-cs"/>
          <a:sym typeface="Gill Sans" charset="0"/>
        </a:defRPr>
      </a:lvl3pPr>
      <a:lvl4pPr marL="1600200" indent="-228600" algn="ctr" rtl="0" eaLnBrk="0" fontAlgn="base" hangingPunct="0">
        <a:spcBef>
          <a:spcPct val="0"/>
        </a:spcBef>
        <a:spcAft>
          <a:spcPct val="0"/>
        </a:spcAft>
        <a:defRPr sz="3000">
          <a:solidFill>
            <a:schemeClr val="tx1"/>
          </a:solidFill>
          <a:latin typeface="+mn-lt"/>
          <a:ea typeface="+mn-ea"/>
          <a:cs typeface="+mn-cs"/>
          <a:sym typeface="Gill Sans" charset="0"/>
        </a:defRPr>
      </a:lvl4pPr>
      <a:lvl5pPr marL="2057400" indent="-228600" algn="ctr" rtl="0" eaLnBrk="0" fontAlgn="base" hangingPunct="0">
        <a:spcBef>
          <a:spcPct val="0"/>
        </a:spcBef>
        <a:spcAft>
          <a:spcPct val="0"/>
        </a:spcAft>
        <a:defRPr sz="3000">
          <a:solidFill>
            <a:schemeClr val="tx1"/>
          </a:solidFill>
          <a:latin typeface="+mn-lt"/>
          <a:ea typeface="+mn-ea"/>
          <a:cs typeface="+mn-cs"/>
          <a:sym typeface="Gill Sans" charset="0"/>
        </a:defRPr>
      </a:lvl5pPr>
      <a:lvl6pPr marL="457200" algn="ctr" rtl="0" fontAlgn="base">
        <a:spcBef>
          <a:spcPct val="0"/>
        </a:spcBef>
        <a:spcAft>
          <a:spcPct val="0"/>
        </a:spcAft>
        <a:defRPr sz="3000">
          <a:solidFill>
            <a:schemeClr val="tx1"/>
          </a:solidFill>
          <a:latin typeface="+mn-lt"/>
          <a:ea typeface="+mn-ea"/>
          <a:cs typeface="+mn-cs"/>
          <a:sym typeface="Gill Sans" charset="0"/>
        </a:defRPr>
      </a:lvl6pPr>
      <a:lvl7pPr marL="914400" algn="ctr" rtl="0" fontAlgn="base">
        <a:spcBef>
          <a:spcPct val="0"/>
        </a:spcBef>
        <a:spcAft>
          <a:spcPct val="0"/>
        </a:spcAft>
        <a:defRPr sz="3000">
          <a:solidFill>
            <a:schemeClr val="tx1"/>
          </a:solidFill>
          <a:latin typeface="+mn-lt"/>
          <a:ea typeface="+mn-ea"/>
          <a:cs typeface="+mn-cs"/>
          <a:sym typeface="Gill Sans" charset="0"/>
        </a:defRPr>
      </a:lvl7pPr>
      <a:lvl8pPr marL="1371600" algn="ctr" rtl="0" fontAlgn="base">
        <a:spcBef>
          <a:spcPct val="0"/>
        </a:spcBef>
        <a:spcAft>
          <a:spcPct val="0"/>
        </a:spcAft>
        <a:defRPr sz="3000">
          <a:solidFill>
            <a:schemeClr val="tx1"/>
          </a:solidFill>
          <a:latin typeface="+mn-lt"/>
          <a:ea typeface="+mn-ea"/>
          <a:cs typeface="+mn-cs"/>
          <a:sym typeface="Gill Sans" charset="0"/>
        </a:defRPr>
      </a:lvl8pPr>
      <a:lvl9pPr marL="1828800" algn="ctr" rtl="0" fontAlgn="base">
        <a:spcBef>
          <a:spcPct val="0"/>
        </a:spcBef>
        <a:spcAft>
          <a:spcPct val="0"/>
        </a:spcAft>
        <a:defRPr sz="3000">
          <a:solidFill>
            <a:schemeClr val="tx1"/>
          </a:solidFill>
          <a:latin typeface="+mn-lt"/>
          <a:ea typeface="+mn-ea"/>
          <a:cs typeface="+mn-cs"/>
          <a:sym typeface="Gill Sans"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nyti.ms/yTyFIt"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www.smushit.com/ysmush.it/"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mailto:michael.spellacy@tmp.com"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hyperlink" Target="http://www.twitter.com/spellacy" TargetMode="External"/><Relationship Id="rId4" Type="http://schemas.openxmlformats.org/officeDocument/2006/relationships/image" Target="../media/image12.jpeg"/></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366971" y="1828800"/>
            <a:ext cx="11522075" cy="3048000"/>
          </a:xfrm>
        </p:spPr>
        <p:txBody>
          <a:bodyPr lIns="145143" tIns="72571" rIns="145143" bIns="72571"/>
          <a:lstStyle/>
          <a:p>
            <a:r>
              <a:rPr lang="en-US" sz="8000" dirty="0" smtClean="0">
                <a:solidFill>
                  <a:srgbClr val="FF6600"/>
                </a:solidFill>
                <a:latin typeface="+mj-lt"/>
              </a:rPr>
              <a:t>Website Optimization </a:t>
            </a:r>
            <a:br>
              <a:rPr lang="en-US" sz="8000" dirty="0" smtClean="0">
                <a:solidFill>
                  <a:srgbClr val="FF6600"/>
                </a:solidFill>
                <a:latin typeface="+mj-lt"/>
              </a:rPr>
            </a:br>
            <a:r>
              <a:rPr lang="en-US" sz="8000" dirty="0" smtClean="0">
                <a:solidFill>
                  <a:srgbClr val="FF6600"/>
                </a:solidFill>
                <a:latin typeface="+mj-lt"/>
              </a:rPr>
              <a:t>and</a:t>
            </a:r>
            <a:br>
              <a:rPr lang="en-US" sz="8000" dirty="0" smtClean="0">
                <a:solidFill>
                  <a:srgbClr val="FF6600"/>
                </a:solidFill>
                <a:latin typeface="+mj-lt"/>
              </a:rPr>
            </a:br>
            <a:r>
              <a:rPr lang="en-US" sz="8000" dirty="0" smtClean="0">
                <a:solidFill>
                  <a:srgbClr val="FF6600"/>
                </a:solidFill>
                <a:latin typeface="+mj-lt"/>
              </a:rPr>
              <a:t>Content Strategy</a:t>
            </a:r>
            <a:r>
              <a:rPr lang="en-US" dirty="0" smtClean="0"/>
              <a:t/>
            </a:r>
            <a:br>
              <a:rPr lang="en-US" dirty="0" smtClean="0"/>
            </a:br>
            <a:r>
              <a:rPr lang="en-US" dirty="0" smtClean="0"/>
              <a:t/>
            </a:r>
            <a:br>
              <a:rPr lang="en-US" dirty="0" smtClean="0"/>
            </a:br>
            <a:r>
              <a:rPr lang="en-US" dirty="0" smtClean="0"/>
              <a:t>  </a:t>
            </a:r>
            <a:br>
              <a:rPr lang="en-US" dirty="0" smtClean="0"/>
            </a:br>
            <a:endParaRPr lang="en-US" dirty="0"/>
          </a:p>
        </p:txBody>
      </p:sp>
      <p:sp>
        <p:nvSpPr>
          <p:cNvPr id="4" name="Subtitle 3"/>
          <p:cNvSpPr>
            <a:spLocks noGrp="1"/>
          </p:cNvSpPr>
          <p:nvPr>
            <p:ph type="subTitle" idx="1"/>
          </p:nvPr>
        </p:nvSpPr>
        <p:spPr>
          <a:xfrm>
            <a:off x="2856717" y="5080006"/>
            <a:ext cx="10542587" cy="711201"/>
          </a:xfrm>
        </p:spPr>
        <p:txBody>
          <a:bodyPr lIns="145143" tIns="72571" rIns="145143" bIns="72571"/>
          <a:lstStyle/>
          <a:p>
            <a:endParaRPr lang="en-US" dirty="0" smtClean="0"/>
          </a:p>
          <a:p>
            <a:r>
              <a:rPr lang="en-US" dirty="0" err="1" smtClean="0"/>
              <a:t>DigiKnow</a:t>
            </a:r>
            <a:r>
              <a:rPr lang="en-US" dirty="0" smtClean="0"/>
              <a:t> Webinar, 7.18.12</a:t>
            </a:r>
            <a:endParaRPr lang="en-US" dirty="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889000" y="11430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…and on.</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pic>
        <p:nvPicPr>
          <p:cNvPr id="5" name="Picture 2"/>
          <p:cNvPicPr>
            <a:picLocks noChangeAspect="1" noChangeArrowheads="1"/>
          </p:cNvPicPr>
          <p:nvPr/>
        </p:nvPicPr>
        <p:blipFill>
          <a:blip r:embed="rId3" cstate="print"/>
          <a:srcRect/>
          <a:stretch>
            <a:fillRect/>
          </a:stretch>
        </p:blipFill>
        <p:spPr bwMode="auto">
          <a:xfrm>
            <a:off x="2713038" y="1295400"/>
            <a:ext cx="11434762" cy="6623414"/>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889000" y="11430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FAFAFAFAFA!!!</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pic>
        <p:nvPicPr>
          <p:cNvPr id="7" name="Picture 6" descr="error.jpg"/>
          <p:cNvPicPr>
            <a:picLocks noChangeAspect="1"/>
          </p:cNvPicPr>
          <p:nvPr/>
        </p:nvPicPr>
        <p:blipFill>
          <a:blip r:embed="rId3" cstate="print"/>
          <a:stretch>
            <a:fillRect/>
          </a:stretch>
        </p:blipFill>
        <p:spPr>
          <a:xfrm>
            <a:off x="5308600" y="1485900"/>
            <a:ext cx="6134100" cy="6134100"/>
          </a:xfrm>
          <a:prstGeom prst="rect">
            <a:avLst/>
          </a:prstGeom>
        </p:spPr>
      </p:pic>
    </p:spTree>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Yikes!</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371600"/>
            <a:ext cx="14630400" cy="5478423"/>
          </a:xfrm>
          <a:prstGeom prst="rect">
            <a:avLst/>
          </a:prstGeom>
          <a:noFill/>
        </p:spPr>
        <p:txBody>
          <a:bodyPr wrap="square" rtlCol="0">
            <a:spAutoFit/>
          </a:bodyPr>
          <a:lstStyle/>
          <a:p>
            <a:pPr algn="l">
              <a:lnSpc>
                <a:spcPct val="200000"/>
              </a:lnSpc>
              <a:buFont typeface="Arial"/>
              <a:buChar char="•"/>
            </a:pPr>
            <a:r>
              <a:rPr lang="en-US" sz="4000" dirty="0" smtClean="0">
                <a:solidFill>
                  <a:srgbClr val="666666"/>
                </a:solidFill>
              </a:rPr>
              <a:t> Total HTTP Requests Made: </a:t>
            </a:r>
            <a:r>
              <a:rPr lang="en-US" sz="4000" dirty="0" smtClean="0">
                <a:solidFill>
                  <a:srgbClr val="FF0000"/>
                </a:solidFill>
              </a:rPr>
              <a:t>210</a:t>
            </a:r>
          </a:p>
          <a:p>
            <a:pPr algn="l" eaLnBrk="0" hangingPunct="0">
              <a:lnSpc>
                <a:spcPct val="200000"/>
              </a:lnSpc>
              <a:buFont typeface="Arial"/>
              <a:buChar char="•"/>
            </a:pPr>
            <a:r>
              <a:rPr lang="en-US" sz="4000" dirty="0" smtClean="0">
                <a:solidFill>
                  <a:srgbClr val="666666"/>
                </a:solidFill>
              </a:rPr>
              <a:t> Total Page Weight: </a:t>
            </a:r>
            <a:r>
              <a:rPr lang="en-US" sz="4000" dirty="0" smtClean="0">
                <a:solidFill>
                  <a:srgbClr val="FF0000"/>
                </a:solidFill>
              </a:rPr>
              <a:t>2.8 MB</a:t>
            </a:r>
          </a:p>
          <a:p>
            <a:pPr algn="l" eaLnBrk="0" hangingPunct="0">
              <a:lnSpc>
                <a:spcPct val="200000"/>
              </a:lnSpc>
            </a:pPr>
            <a:endParaRPr lang="en-US" sz="3800" dirty="0" smtClean="0">
              <a:solidFill>
                <a:schemeClr val="tx1">
                  <a:lumMod val="65000"/>
                  <a:lumOff val="35000"/>
                </a:schemeClr>
              </a:solidFill>
            </a:endParaRPr>
          </a:p>
          <a:p>
            <a:pPr algn="l" eaLnBrk="0" hangingPunct="0">
              <a:lnSpc>
                <a:spcPct val="150000"/>
              </a:lnSpc>
            </a:pPr>
            <a:r>
              <a:rPr lang="en-US" sz="3800" dirty="0" smtClean="0">
                <a:solidFill>
                  <a:schemeClr val="tx1">
                    <a:lumMod val="65000"/>
                    <a:lumOff val="35000"/>
                  </a:schemeClr>
                </a:solidFill>
              </a:rPr>
              <a:t>Multiple HTTP Requests + Large Page Weight = A Bad User Experience</a:t>
            </a:r>
          </a:p>
        </p:txBody>
      </p:sp>
    </p:spTree>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4400" kern="0" dirty="0" smtClean="0">
                <a:solidFill>
                  <a:srgbClr val="FF6600"/>
                </a:solidFill>
                <a:latin typeface="+mn-lt"/>
                <a:ea typeface="+mj-ea"/>
                <a:cs typeface="+mj-cs"/>
              </a:rPr>
              <a:t>Other Things To Consider</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905000"/>
            <a:ext cx="14630400" cy="4524315"/>
          </a:xfrm>
          <a:prstGeom prst="rect">
            <a:avLst/>
          </a:prstGeom>
          <a:noFill/>
        </p:spPr>
        <p:txBody>
          <a:bodyPr wrap="square" rtlCol="0" anchor="t">
            <a:spAutoFit/>
          </a:bodyPr>
          <a:lstStyle/>
          <a:p>
            <a:pPr algn="l" eaLnBrk="0" hangingPunct="0">
              <a:buFont typeface="Arial" pitchFamily="34" charset="0"/>
              <a:buChar char="•"/>
            </a:pPr>
            <a:r>
              <a:rPr lang="en-US" sz="3200" dirty="0" smtClean="0">
                <a:solidFill>
                  <a:srgbClr val="666666"/>
                </a:solidFill>
              </a:rPr>
              <a:t> Users may leave your site (and never return) if performance lags </a:t>
            </a:r>
          </a:p>
          <a:p>
            <a:pPr algn="l" eaLnBrk="0" hangingPunct="0">
              <a:buFont typeface="Arial" pitchFamily="34" charset="0"/>
              <a:buChar char="•"/>
            </a:pPr>
            <a:endParaRPr lang="en-US" sz="3200" dirty="0" smtClean="0">
              <a:solidFill>
                <a:srgbClr val="666666"/>
              </a:solidFill>
            </a:endParaRPr>
          </a:p>
          <a:p>
            <a:pPr algn="l" eaLnBrk="0" hangingPunct="0">
              <a:buFont typeface="Arial" pitchFamily="34" charset="0"/>
              <a:buChar char="•"/>
            </a:pPr>
            <a:r>
              <a:rPr lang="en-US" sz="3200" dirty="0" smtClean="0">
                <a:solidFill>
                  <a:srgbClr val="666666"/>
                </a:solidFill>
              </a:rPr>
              <a:t> With the explosive growth of mobile usage, speed is very important! *</a:t>
            </a:r>
          </a:p>
          <a:p>
            <a:pPr algn="l" eaLnBrk="0" hangingPunct="0">
              <a:buFont typeface="Arial" pitchFamily="34" charset="0"/>
              <a:buChar char="•"/>
            </a:pPr>
            <a:endParaRPr lang="en-US" sz="3200" dirty="0" smtClean="0">
              <a:solidFill>
                <a:srgbClr val="666666"/>
              </a:solidFill>
            </a:endParaRPr>
          </a:p>
          <a:p>
            <a:pPr algn="l" eaLnBrk="0" hangingPunct="0">
              <a:buFont typeface="Arial" pitchFamily="34" charset="0"/>
              <a:buChar char="•"/>
            </a:pPr>
            <a:r>
              <a:rPr lang="en-US" sz="3200" dirty="0" smtClean="0">
                <a:solidFill>
                  <a:srgbClr val="666666"/>
                </a:solidFill>
              </a:rPr>
              <a:t> People will visit a web site less often if it is slower than a close competitor by more than 250 milliseconds (a millisecond is a thousandth of a second). </a:t>
            </a:r>
            <a:r>
              <a:rPr lang="en-US" sz="3200" dirty="0" smtClean="0">
                <a:solidFill>
                  <a:srgbClr val="666666"/>
                </a:solidFill>
                <a:hlinkClick r:id="rId3"/>
              </a:rPr>
              <a:t>http://nyti.ms/yTyFIt</a:t>
            </a:r>
            <a:r>
              <a:rPr lang="en-US" sz="3200" dirty="0" smtClean="0">
                <a:solidFill>
                  <a:srgbClr val="666666"/>
                </a:solidFill>
              </a:rPr>
              <a:t> </a:t>
            </a:r>
          </a:p>
          <a:p>
            <a:pPr algn="l" eaLnBrk="0" hangingPunct="0">
              <a:buFont typeface="Arial" pitchFamily="34" charset="0"/>
              <a:buChar char="•"/>
            </a:pPr>
            <a:endParaRPr lang="en-US" sz="3200" dirty="0" smtClean="0">
              <a:solidFill>
                <a:srgbClr val="666666"/>
              </a:solidFill>
            </a:endParaRPr>
          </a:p>
          <a:p>
            <a:pPr algn="l" eaLnBrk="0" hangingPunct="0">
              <a:buFont typeface="Arial" pitchFamily="34" charset="0"/>
              <a:buChar char="•"/>
            </a:pPr>
            <a:r>
              <a:rPr lang="en-US" sz="3200" dirty="0" smtClean="0">
                <a:solidFill>
                  <a:srgbClr val="666666"/>
                </a:solidFill>
              </a:rPr>
              <a:t> Google Factors In Page Speed into Ranking</a:t>
            </a:r>
          </a:p>
        </p:txBody>
      </p:sp>
    </p:spTree>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So</a:t>
            </a:r>
            <a:r>
              <a:rPr kumimoji="0" lang="en-US" sz="4400" b="0" i="0" u="none" strike="noStrike" kern="0" cap="none" spc="0" normalizeH="0" noProof="0" dirty="0" smtClean="0">
                <a:ln>
                  <a:noFill/>
                </a:ln>
                <a:solidFill>
                  <a:srgbClr val="FF6600"/>
                </a:solidFill>
                <a:effectLst/>
                <a:uLnTx/>
                <a:uFillTx/>
                <a:latin typeface="+mn-lt"/>
                <a:ea typeface="+mj-ea"/>
                <a:cs typeface="+mj-cs"/>
                <a:sym typeface="Gill Sans" charset="0"/>
              </a:rPr>
              <a:t> What </a:t>
            </a:r>
            <a:r>
              <a:rPr lang="en-US" sz="4400" kern="0" dirty="0" smtClean="0">
                <a:solidFill>
                  <a:srgbClr val="FF6600"/>
                </a:solidFill>
                <a:latin typeface="+mn-lt"/>
                <a:ea typeface="+mj-ea"/>
                <a:cs typeface="+mj-cs"/>
              </a:rPr>
              <a:t>Can We Do To Improve?</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812800" y="2380833"/>
            <a:ext cx="14630400" cy="3539430"/>
          </a:xfrm>
          <a:prstGeom prst="rect">
            <a:avLst/>
          </a:prstGeom>
          <a:noFill/>
        </p:spPr>
        <p:txBody>
          <a:bodyPr wrap="square" rtlCol="0" anchor="t">
            <a:spAutoFit/>
          </a:bodyPr>
          <a:lstStyle/>
          <a:p>
            <a:pPr eaLnBrk="0" hangingPunct="0">
              <a:lnSpc>
                <a:spcPct val="200000"/>
              </a:lnSpc>
            </a:pPr>
            <a:r>
              <a:rPr lang="en-US" sz="9600" dirty="0" smtClean="0">
                <a:solidFill>
                  <a:srgbClr val="666666"/>
                </a:solidFill>
              </a:rPr>
              <a:t>Employ 56k Thinking</a:t>
            </a:r>
          </a:p>
          <a:p>
            <a:pPr eaLnBrk="0" hangingPunct="0"/>
            <a:r>
              <a:rPr lang="en-US" sz="3200" dirty="0" smtClean="0">
                <a:solidFill>
                  <a:srgbClr val="666666"/>
                </a:solidFill>
              </a:rPr>
              <a:t>(Think Mobile, Too!)</a:t>
            </a:r>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So What Can We Do To Improve?</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407061"/>
            <a:ext cx="14630400" cy="5016758"/>
          </a:xfrm>
          <a:prstGeom prst="rect">
            <a:avLst/>
          </a:prstGeom>
          <a:noFill/>
        </p:spPr>
        <p:txBody>
          <a:bodyPr wrap="square" rtlCol="0" anchor="t">
            <a:spAutoFit/>
          </a:bodyPr>
          <a:lstStyle/>
          <a:p>
            <a:pPr algn="l" eaLnBrk="0" hangingPunct="0"/>
            <a:endParaRPr lang="en-US" sz="3200" b="1" dirty="0" smtClean="0">
              <a:solidFill>
                <a:srgbClr val="595959"/>
              </a:solidFill>
            </a:endParaRPr>
          </a:p>
          <a:p>
            <a:pPr algn="l" eaLnBrk="0" hangingPunct="0"/>
            <a:r>
              <a:rPr lang="en-US" sz="3200" b="1" dirty="0" smtClean="0">
                <a:solidFill>
                  <a:schemeClr val="tx1"/>
                </a:solidFill>
              </a:rPr>
              <a:t>Creative teams can:</a:t>
            </a:r>
          </a:p>
          <a:p>
            <a:pPr algn="l" eaLnBrk="0" hangingPunct="0"/>
            <a:endParaRPr lang="en-US" sz="3200" b="1" dirty="0" smtClean="0">
              <a:solidFill>
                <a:srgbClr val="595959"/>
              </a:solidFill>
            </a:endParaRPr>
          </a:p>
          <a:p>
            <a:pPr algn="l" eaLnBrk="0" hangingPunct="0">
              <a:buFont typeface="Arial"/>
              <a:buChar char="•"/>
            </a:pPr>
            <a:r>
              <a:rPr lang="en-US" sz="3200" dirty="0" smtClean="0">
                <a:solidFill>
                  <a:srgbClr val="666666"/>
                </a:solidFill>
              </a:rPr>
              <a:t> Be Mindful of Mobile</a:t>
            </a:r>
          </a:p>
          <a:p>
            <a:pPr algn="l" eaLnBrk="0" hangingPunct="0">
              <a:lnSpc>
                <a:spcPct val="200000"/>
              </a:lnSpc>
              <a:buFont typeface="Arial" pitchFamily="34" charset="0"/>
              <a:buChar char="•"/>
            </a:pPr>
            <a:r>
              <a:rPr lang="en-US" sz="3200" dirty="0" smtClean="0">
                <a:solidFill>
                  <a:srgbClr val="666666"/>
                </a:solidFill>
              </a:rPr>
              <a:t> Look for opportunities to leverage CSS</a:t>
            </a:r>
          </a:p>
          <a:p>
            <a:pPr algn="l" eaLnBrk="0" hangingPunct="0">
              <a:lnSpc>
                <a:spcPct val="200000"/>
              </a:lnSpc>
              <a:buFont typeface="Arial" pitchFamily="34" charset="0"/>
              <a:buChar char="•"/>
            </a:pPr>
            <a:r>
              <a:rPr lang="en-US" sz="3200" dirty="0" smtClean="0">
                <a:solidFill>
                  <a:srgbClr val="666666"/>
                </a:solidFill>
              </a:rPr>
              <a:t> Consult with the UI Development Team </a:t>
            </a:r>
            <a:endParaRPr lang="en-US" sz="3200" b="1" dirty="0" smtClean="0"/>
          </a:p>
          <a:p>
            <a:pPr algn="l" eaLnBrk="0" hangingPunct="0">
              <a:lnSpc>
                <a:spcPct val="200000"/>
              </a:lnSpc>
            </a:pPr>
            <a:endParaRPr lang="en-US" sz="3200" dirty="0" smtClean="0">
              <a:solidFill>
                <a:srgbClr val="666666"/>
              </a:solidFill>
            </a:endParaRPr>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So What Can We Do To Improve?</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407061"/>
            <a:ext cx="14630400" cy="7232749"/>
          </a:xfrm>
          <a:prstGeom prst="rect">
            <a:avLst/>
          </a:prstGeom>
          <a:noFill/>
        </p:spPr>
        <p:txBody>
          <a:bodyPr wrap="square" rtlCol="0" anchor="t">
            <a:spAutoFit/>
          </a:bodyPr>
          <a:lstStyle/>
          <a:p>
            <a:pPr algn="l" eaLnBrk="0" hangingPunct="0"/>
            <a:endParaRPr lang="en-US" sz="3200" b="1" dirty="0" smtClean="0">
              <a:solidFill>
                <a:srgbClr val="595959"/>
              </a:solidFill>
            </a:endParaRPr>
          </a:p>
          <a:p>
            <a:pPr algn="l" eaLnBrk="0" hangingPunct="0"/>
            <a:r>
              <a:rPr lang="en-US" sz="3200" b="1" dirty="0" smtClean="0">
                <a:solidFill>
                  <a:schemeClr val="tx1"/>
                </a:solidFill>
              </a:rPr>
              <a:t>Development teams can</a:t>
            </a:r>
            <a:r>
              <a:rPr lang="en-US" sz="3200" b="1" dirty="0" smtClean="0">
                <a:solidFill>
                  <a:srgbClr val="595959"/>
                </a:solidFill>
              </a:rPr>
              <a:t>:</a:t>
            </a:r>
          </a:p>
          <a:p>
            <a:pPr algn="l" eaLnBrk="0" hangingPunct="0"/>
            <a:endParaRPr lang="en-US" sz="2600" b="1" dirty="0" smtClean="0">
              <a:solidFill>
                <a:srgbClr val="666666"/>
              </a:solidFill>
            </a:endParaRPr>
          </a:p>
          <a:p>
            <a:pPr algn="l" eaLnBrk="0" hangingPunct="0"/>
            <a:r>
              <a:rPr lang="en-US" sz="3000" b="1" dirty="0" smtClean="0">
                <a:solidFill>
                  <a:schemeClr val="tx1">
                    <a:lumMod val="65000"/>
                    <a:lumOff val="35000"/>
                  </a:schemeClr>
                </a:solidFill>
              </a:rPr>
              <a:t>Write concise code</a:t>
            </a:r>
            <a:r>
              <a:rPr lang="en-US" sz="3000" dirty="0" smtClean="0">
                <a:solidFill>
                  <a:schemeClr val="tx1">
                    <a:lumMod val="65000"/>
                    <a:lumOff val="35000"/>
                  </a:schemeClr>
                </a:solidFill>
              </a:rPr>
              <a:t>. Constantly </a:t>
            </a:r>
            <a:r>
              <a:rPr lang="en-US" sz="3000" b="1" i="1" dirty="0" smtClean="0">
                <a:solidFill>
                  <a:schemeClr val="tx1">
                    <a:lumMod val="65000"/>
                    <a:lumOff val="35000"/>
                  </a:schemeClr>
                </a:solidFill>
              </a:rPr>
              <a:t>strive</a:t>
            </a:r>
            <a:r>
              <a:rPr lang="en-US" sz="3000" dirty="0" smtClean="0">
                <a:solidFill>
                  <a:schemeClr val="tx1">
                    <a:lumMod val="65000"/>
                    <a:lumOff val="35000"/>
                  </a:schemeClr>
                </a:solidFill>
              </a:rPr>
              <a:t> to do more with less!</a:t>
            </a:r>
          </a:p>
          <a:p>
            <a:pPr algn="l" eaLnBrk="0" hangingPunct="0"/>
            <a:endParaRPr lang="en-US" sz="3000" dirty="0" smtClean="0">
              <a:solidFill>
                <a:srgbClr val="666666"/>
              </a:solidFill>
            </a:endParaRPr>
          </a:p>
          <a:p>
            <a:pPr algn="l" eaLnBrk="0" hangingPunct="0"/>
            <a:r>
              <a:rPr lang="en-US" sz="3000" b="1" dirty="0" smtClean="0">
                <a:solidFill>
                  <a:srgbClr val="595959"/>
                </a:solidFill>
              </a:rPr>
              <a:t>Optimize Images (on average, over 60% of pages are images)</a:t>
            </a:r>
          </a:p>
          <a:p>
            <a:pPr algn="l" eaLnBrk="0" hangingPunct="0"/>
            <a:endParaRPr lang="en-US" sz="2600" b="1" dirty="0" smtClean="0">
              <a:solidFill>
                <a:srgbClr val="595959"/>
              </a:solidFill>
            </a:endParaRPr>
          </a:p>
          <a:p>
            <a:pPr lvl="1" algn="l" eaLnBrk="0" hangingPunct="0">
              <a:buFont typeface="Arial" pitchFamily="34" charset="0"/>
              <a:buChar char="•"/>
            </a:pPr>
            <a:r>
              <a:rPr lang="en-US" sz="2600" dirty="0" smtClean="0">
                <a:solidFill>
                  <a:srgbClr val="595959"/>
                </a:solidFill>
              </a:rPr>
              <a:t> Reduce JPEG Image Quality (This is rarely done anymore, but should be)</a:t>
            </a:r>
          </a:p>
          <a:p>
            <a:pPr lvl="1" algn="l" eaLnBrk="0" hangingPunct="0">
              <a:buFont typeface="Arial" pitchFamily="34" charset="0"/>
              <a:buChar char="•"/>
            </a:pPr>
            <a:r>
              <a:rPr lang="en-US" sz="2600" dirty="0" smtClean="0">
                <a:solidFill>
                  <a:srgbClr val="666666"/>
                </a:solidFill>
              </a:rPr>
              <a:t> Set </a:t>
            </a:r>
            <a:r>
              <a:rPr lang="en-US" sz="2600" dirty="0" err="1" smtClean="0">
                <a:solidFill>
                  <a:srgbClr val="666666"/>
                </a:solidFill>
              </a:rPr>
              <a:t>JPEG’s</a:t>
            </a:r>
            <a:r>
              <a:rPr lang="en-US" sz="2600" dirty="0" smtClean="0">
                <a:solidFill>
                  <a:srgbClr val="666666"/>
                </a:solidFill>
              </a:rPr>
              <a:t> to “Progressive” (Perception of faster loading page is important) </a:t>
            </a:r>
          </a:p>
          <a:p>
            <a:pPr lvl="1" algn="l" eaLnBrk="0" hangingPunct="0">
              <a:buFont typeface="Arial" pitchFamily="34" charset="0"/>
              <a:buChar char="•"/>
            </a:pPr>
            <a:r>
              <a:rPr lang="en-US" sz="2600" dirty="0" smtClean="0">
                <a:solidFill>
                  <a:srgbClr val="666666"/>
                </a:solidFill>
              </a:rPr>
              <a:t> Use CSS Sprites</a:t>
            </a:r>
          </a:p>
          <a:p>
            <a:pPr lvl="1" algn="l" eaLnBrk="0" hangingPunct="0">
              <a:buFont typeface="Arial" pitchFamily="34" charset="0"/>
              <a:buChar char="•"/>
            </a:pPr>
            <a:r>
              <a:rPr lang="en-US" sz="2600" dirty="0" smtClean="0">
                <a:solidFill>
                  <a:srgbClr val="666666"/>
                </a:solidFill>
              </a:rPr>
              <a:t> Use Data URI (Base 64 Encoded Image) – Browser support is great!</a:t>
            </a:r>
          </a:p>
          <a:p>
            <a:pPr lvl="1" algn="l" eaLnBrk="0" hangingPunct="0">
              <a:buFont typeface="Arial" pitchFamily="34" charset="0"/>
              <a:buChar char="•"/>
            </a:pPr>
            <a:r>
              <a:rPr lang="en-US" sz="2600" dirty="0" smtClean="0">
                <a:solidFill>
                  <a:srgbClr val="666666"/>
                </a:solidFill>
              </a:rPr>
              <a:t> Use </a:t>
            </a:r>
            <a:r>
              <a:rPr lang="en-US" sz="2600" dirty="0" err="1" smtClean="0">
                <a:solidFill>
                  <a:srgbClr val="666666"/>
                </a:solidFill>
              </a:rPr>
              <a:t>smush.it</a:t>
            </a:r>
            <a:r>
              <a:rPr lang="en-US" sz="2600" dirty="0" smtClean="0">
                <a:solidFill>
                  <a:srgbClr val="666666"/>
                </a:solidFill>
              </a:rPr>
              <a:t> (</a:t>
            </a:r>
            <a:r>
              <a:rPr lang="en-US" sz="2600" dirty="0" smtClean="0">
                <a:solidFill>
                  <a:srgbClr val="666666"/>
                </a:solidFill>
                <a:hlinkClick r:id="rId3"/>
              </a:rPr>
              <a:t>http://www.smushit.com/ysmush.it/</a:t>
            </a:r>
            <a:r>
              <a:rPr lang="en-US" sz="2600" dirty="0" smtClean="0">
                <a:solidFill>
                  <a:srgbClr val="666666"/>
                </a:solidFill>
              </a:rPr>
              <a:t> ) to further optimize your images </a:t>
            </a:r>
          </a:p>
          <a:p>
            <a:pPr lvl="1" algn="l" eaLnBrk="0" hangingPunct="0"/>
            <a:endParaRPr lang="en-US" sz="2600" dirty="0" smtClean="0">
              <a:solidFill>
                <a:srgbClr val="666666"/>
              </a:solidFill>
            </a:endParaRPr>
          </a:p>
          <a:p>
            <a:pPr algn="l" eaLnBrk="0" hangingPunct="0"/>
            <a:r>
              <a:rPr lang="en-US" sz="3000" dirty="0" smtClean="0">
                <a:solidFill>
                  <a:srgbClr val="666666"/>
                </a:solidFill>
              </a:rPr>
              <a:t>Load </a:t>
            </a:r>
            <a:r>
              <a:rPr lang="en-US" sz="3000" b="1" dirty="0" smtClean="0">
                <a:solidFill>
                  <a:srgbClr val="666666"/>
                </a:solidFill>
              </a:rPr>
              <a:t>CSS at top</a:t>
            </a:r>
            <a:r>
              <a:rPr lang="en-US" sz="3000" dirty="0" smtClean="0">
                <a:solidFill>
                  <a:srgbClr val="666666"/>
                </a:solidFill>
              </a:rPr>
              <a:t> of the page and </a:t>
            </a:r>
            <a:r>
              <a:rPr lang="en-US" sz="3000" b="1" dirty="0" smtClean="0">
                <a:solidFill>
                  <a:srgbClr val="666666"/>
                </a:solidFill>
              </a:rPr>
              <a:t>script at the bottom</a:t>
            </a:r>
            <a:r>
              <a:rPr lang="en-US" sz="3000" dirty="0" smtClean="0">
                <a:solidFill>
                  <a:srgbClr val="666666"/>
                </a:solidFill>
              </a:rPr>
              <a:t> whenever possible! </a:t>
            </a:r>
          </a:p>
          <a:p>
            <a:pPr algn="l" eaLnBrk="0" hangingPunct="0">
              <a:lnSpc>
                <a:spcPct val="200000"/>
              </a:lnSpc>
            </a:pPr>
            <a:endParaRPr lang="en-US" sz="3200" dirty="0" smtClean="0">
              <a:solidFill>
                <a:srgbClr val="666666"/>
              </a:solidFill>
            </a:endParaRPr>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So What Can We Do To Improve?</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407061"/>
            <a:ext cx="14630400" cy="8125301"/>
          </a:xfrm>
          <a:prstGeom prst="rect">
            <a:avLst/>
          </a:prstGeom>
          <a:noFill/>
        </p:spPr>
        <p:txBody>
          <a:bodyPr wrap="square" rtlCol="0" anchor="t">
            <a:spAutoFit/>
          </a:bodyPr>
          <a:lstStyle/>
          <a:p>
            <a:pPr algn="l" eaLnBrk="0" hangingPunct="0"/>
            <a:endParaRPr lang="en-US" sz="3200" b="1" dirty="0" smtClean="0">
              <a:solidFill>
                <a:srgbClr val="595959"/>
              </a:solidFill>
            </a:endParaRPr>
          </a:p>
          <a:p>
            <a:pPr algn="l" eaLnBrk="0" hangingPunct="0"/>
            <a:r>
              <a:rPr lang="en-US" sz="3200" b="1" dirty="0" smtClean="0">
                <a:solidFill>
                  <a:schemeClr val="tx1"/>
                </a:solidFill>
              </a:rPr>
              <a:t>Development teams can:</a:t>
            </a:r>
          </a:p>
          <a:p>
            <a:pPr algn="l" eaLnBrk="0" hangingPunct="0"/>
            <a:endParaRPr lang="en-US" sz="3200" dirty="0" smtClean="0">
              <a:solidFill>
                <a:srgbClr val="666666"/>
              </a:solidFill>
            </a:endParaRPr>
          </a:p>
          <a:p>
            <a:pPr algn="l" eaLnBrk="0" hangingPunct="0"/>
            <a:r>
              <a:rPr lang="en-US" sz="3000" dirty="0" smtClean="0">
                <a:solidFill>
                  <a:srgbClr val="666666"/>
                </a:solidFill>
              </a:rPr>
              <a:t>Combine JavaScript and CSS into single files (fewer HTTP Requests)</a:t>
            </a:r>
          </a:p>
          <a:p>
            <a:pPr algn="l" eaLnBrk="0" hangingPunct="0"/>
            <a:endParaRPr lang="en-US" sz="3000" dirty="0" smtClean="0">
              <a:solidFill>
                <a:srgbClr val="666666"/>
              </a:solidFill>
            </a:endParaRPr>
          </a:p>
          <a:p>
            <a:pPr algn="l" eaLnBrk="0" hangingPunct="0"/>
            <a:r>
              <a:rPr lang="en-US" sz="3000" dirty="0" smtClean="0">
                <a:solidFill>
                  <a:srgbClr val="666666"/>
                </a:solidFill>
              </a:rPr>
              <a:t>Remove Duplicate Scripts and CSS</a:t>
            </a:r>
          </a:p>
          <a:p>
            <a:pPr algn="l" eaLnBrk="0" hangingPunct="0"/>
            <a:endParaRPr lang="en-US" sz="3000" dirty="0" smtClean="0">
              <a:solidFill>
                <a:srgbClr val="666666"/>
              </a:solidFill>
            </a:endParaRPr>
          </a:p>
          <a:p>
            <a:pPr algn="l" eaLnBrk="0" hangingPunct="0"/>
            <a:r>
              <a:rPr lang="en-US" sz="3000" dirty="0" smtClean="0">
                <a:solidFill>
                  <a:srgbClr val="666666"/>
                </a:solidFill>
              </a:rPr>
              <a:t>Avoid loading resources you don’t need</a:t>
            </a:r>
          </a:p>
          <a:p>
            <a:pPr algn="l" eaLnBrk="0" hangingPunct="0"/>
            <a:endParaRPr lang="en-US" sz="3000" dirty="0" smtClean="0">
              <a:solidFill>
                <a:srgbClr val="666666"/>
              </a:solidFill>
            </a:endParaRPr>
          </a:p>
          <a:p>
            <a:pPr algn="l" eaLnBrk="0" hangingPunct="0"/>
            <a:r>
              <a:rPr lang="en-US" sz="3000" dirty="0" smtClean="0">
                <a:solidFill>
                  <a:srgbClr val="666666"/>
                </a:solidFill>
              </a:rPr>
              <a:t>Minify JavaScript and CSS</a:t>
            </a:r>
          </a:p>
          <a:p>
            <a:pPr algn="l" eaLnBrk="0" hangingPunct="0"/>
            <a:endParaRPr lang="en-US" sz="3000" dirty="0" smtClean="0">
              <a:solidFill>
                <a:srgbClr val="666666"/>
              </a:solidFill>
            </a:endParaRPr>
          </a:p>
          <a:p>
            <a:pPr algn="l" eaLnBrk="0" hangingPunct="0"/>
            <a:r>
              <a:rPr lang="en-US" sz="3000" dirty="0" smtClean="0">
                <a:solidFill>
                  <a:srgbClr val="666666"/>
                </a:solidFill>
              </a:rPr>
              <a:t>Setup </a:t>
            </a:r>
            <a:r>
              <a:rPr lang="en-US" sz="3000" dirty="0" err="1" smtClean="0">
                <a:solidFill>
                  <a:srgbClr val="666666"/>
                </a:solidFill>
              </a:rPr>
              <a:t>Gzip</a:t>
            </a:r>
            <a:r>
              <a:rPr lang="en-US" sz="3000" dirty="0" smtClean="0">
                <a:solidFill>
                  <a:srgbClr val="666666"/>
                </a:solidFill>
              </a:rPr>
              <a:t> and Expires headers (Server Related)</a:t>
            </a:r>
          </a:p>
          <a:p>
            <a:pPr algn="l" eaLnBrk="0" hangingPunct="0"/>
            <a:endParaRPr lang="en-US" sz="3000" dirty="0" smtClean="0">
              <a:solidFill>
                <a:srgbClr val="666666"/>
              </a:solidFill>
            </a:endParaRPr>
          </a:p>
          <a:p>
            <a:pPr algn="l" eaLnBrk="0" hangingPunct="0"/>
            <a:r>
              <a:rPr lang="en-US" sz="3000" dirty="0" smtClean="0">
                <a:solidFill>
                  <a:srgbClr val="666666"/>
                </a:solidFill>
              </a:rPr>
              <a:t>Test Your Pages Using </a:t>
            </a:r>
            <a:r>
              <a:rPr lang="en-US" sz="3000" dirty="0" err="1" smtClean="0">
                <a:solidFill>
                  <a:srgbClr val="666666"/>
                </a:solidFill>
              </a:rPr>
              <a:t>YSlow</a:t>
            </a:r>
            <a:r>
              <a:rPr lang="en-US" sz="3000" dirty="0" smtClean="0">
                <a:solidFill>
                  <a:srgbClr val="666666"/>
                </a:solidFill>
              </a:rPr>
              <a:t> or Google Page Speed (QA can also use these tools)</a:t>
            </a:r>
          </a:p>
          <a:p>
            <a:pPr algn="l" eaLnBrk="0" hangingPunct="0"/>
            <a:endParaRPr lang="en-US" sz="3200" dirty="0" smtClean="0"/>
          </a:p>
          <a:p>
            <a:pPr algn="l" eaLnBrk="0" hangingPunct="0">
              <a:lnSpc>
                <a:spcPct val="200000"/>
              </a:lnSpc>
            </a:pPr>
            <a:endParaRPr lang="en-US" sz="3200" dirty="0" smtClean="0">
              <a:solidFill>
                <a:srgbClr val="666666"/>
              </a:solidFill>
            </a:endParaRPr>
          </a:p>
        </p:txBody>
      </p:sp>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What </a:t>
            </a:r>
            <a:r>
              <a:rPr lang="en-US" sz="4400" kern="0" dirty="0" smtClean="0">
                <a:solidFill>
                  <a:srgbClr val="FF6600"/>
                </a:solidFill>
                <a:latin typeface="+mn-lt"/>
                <a:ea typeface="+mj-ea"/>
                <a:cs typeface="+mj-cs"/>
              </a:rPr>
              <a:t>We All Can Do…</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812800" y="2380833"/>
            <a:ext cx="14630400" cy="2800767"/>
          </a:xfrm>
          <a:prstGeom prst="rect">
            <a:avLst/>
          </a:prstGeom>
          <a:noFill/>
        </p:spPr>
        <p:txBody>
          <a:bodyPr wrap="square" rtlCol="0" anchor="t">
            <a:spAutoFit/>
          </a:bodyPr>
          <a:lstStyle/>
          <a:p>
            <a:pPr eaLnBrk="0" hangingPunct="0">
              <a:lnSpc>
                <a:spcPct val="200000"/>
              </a:lnSpc>
              <a:spcAft>
                <a:spcPts val="0"/>
              </a:spcAft>
            </a:pPr>
            <a:r>
              <a:rPr lang="en-US" sz="9600" dirty="0" smtClean="0">
                <a:solidFill>
                  <a:srgbClr val="666666"/>
                </a:solidFill>
              </a:rPr>
              <a:t>Think strategically!</a:t>
            </a:r>
          </a:p>
        </p:txBody>
      </p:sp>
      <p:sp>
        <p:nvSpPr>
          <p:cNvPr id="5" name="TextBox 4"/>
          <p:cNvSpPr txBox="1"/>
          <p:nvPr/>
        </p:nvSpPr>
        <p:spPr>
          <a:xfrm>
            <a:off x="1117600" y="3523833"/>
            <a:ext cx="14630400" cy="2800767"/>
          </a:xfrm>
          <a:prstGeom prst="rect">
            <a:avLst/>
          </a:prstGeom>
          <a:noFill/>
        </p:spPr>
        <p:txBody>
          <a:bodyPr wrap="square" rtlCol="0" anchor="t">
            <a:spAutoFit/>
          </a:bodyPr>
          <a:lstStyle/>
          <a:p>
            <a:pPr eaLnBrk="0" hangingPunct="0">
              <a:lnSpc>
                <a:spcPct val="200000"/>
              </a:lnSpc>
              <a:spcAft>
                <a:spcPts val="0"/>
              </a:spcAft>
            </a:pPr>
            <a:r>
              <a:rPr lang="en-US" sz="9600" dirty="0" smtClean="0">
                <a:solidFill>
                  <a:srgbClr val="666666"/>
                </a:solidFill>
              </a:rPr>
              <a:t>Question </a:t>
            </a:r>
            <a:r>
              <a:rPr lang="en-US" sz="9600" i="1" dirty="0" smtClean="0">
                <a:solidFill>
                  <a:srgbClr val="666666"/>
                </a:solidFill>
              </a:rPr>
              <a:t>Everything!</a:t>
            </a:r>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2"/>
          <p:cNvSpPr txBox="1">
            <a:spLocks/>
          </p:cNvSpPr>
          <p:nvPr/>
        </p:nvSpPr>
        <p:spPr>
          <a:xfrm>
            <a:off x="355600" y="304800"/>
            <a:ext cx="3733800" cy="1143000"/>
          </a:xfrm>
          <a:prstGeom prst="rect">
            <a:avLst/>
          </a:prstGeom>
        </p:spPr>
        <p:txBody>
          <a:bodyPr lIns="91440" tIns="45721" rIns="91440" bIns="45721"/>
          <a:lstStyle/>
          <a:p>
            <a:pPr algn="l" eaLnBrk="0" hangingPunct="0"/>
            <a:r>
              <a:rPr kumimoji="0" lang="en-US" sz="2400" b="0" i="0" u="none" strike="noStrike" kern="0" cap="none" spc="0" normalizeH="0" baseline="0" noProof="0" dirty="0" smtClean="0">
                <a:ln>
                  <a:noFill/>
                </a:ln>
                <a:solidFill>
                  <a:srgbClr val="666666"/>
                </a:solidFill>
                <a:effectLst/>
                <a:uLnTx/>
                <a:uFillTx/>
                <a:latin typeface="+mj-lt"/>
                <a:ea typeface="+mj-ea"/>
                <a:cs typeface="+mj-cs"/>
              </a:rPr>
              <a:t>Questions? 		</a:t>
            </a:r>
          </a:p>
          <a:p>
            <a:pPr algn="l" eaLnBrk="0" hangingPunct="0"/>
            <a:r>
              <a:rPr lang="en-US" sz="2400" kern="0" dirty="0" smtClean="0">
                <a:solidFill>
                  <a:srgbClr val="666666"/>
                </a:solidFill>
                <a:latin typeface="+mj-lt"/>
                <a:ea typeface="+mj-ea"/>
                <a:cs typeface="+mj-cs"/>
                <a:hlinkClick r:id="rId3"/>
              </a:rPr>
              <a:t> </a:t>
            </a:r>
            <a:r>
              <a:rPr lang="en-US" sz="2000" kern="0" dirty="0" smtClean="0">
                <a:solidFill>
                  <a:srgbClr val="666666"/>
                </a:solidFill>
                <a:latin typeface="+mj-lt"/>
                <a:ea typeface="+mj-ea"/>
                <a:cs typeface="+mj-cs"/>
                <a:hlinkClick r:id="rId3"/>
              </a:rPr>
              <a:t>m</a:t>
            </a:r>
            <a:r>
              <a:rPr kumimoji="0" lang="en-US" sz="2000" b="0" i="0" u="none" strike="noStrike" kern="0" cap="none" spc="0" normalizeH="0" baseline="0" noProof="0" dirty="0" smtClean="0">
                <a:ln>
                  <a:noFill/>
                </a:ln>
                <a:solidFill>
                  <a:srgbClr val="666666"/>
                </a:solidFill>
                <a:effectLst/>
                <a:uLnTx/>
                <a:uFillTx/>
                <a:latin typeface="+mj-lt"/>
                <a:ea typeface="+mj-ea"/>
                <a:cs typeface="+mj-cs"/>
                <a:hlinkClick r:id="rId3"/>
              </a:rPr>
              <a:t>ichael.spellacy@tmp.com</a:t>
            </a:r>
            <a:r>
              <a:rPr kumimoji="0" lang="en-US" sz="2300" b="0" i="0" u="none" strike="noStrike" kern="0" cap="none" spc="0" normalizeH="0" baseline="0" noProof="0" dirty="0" smtClean="0">
                <a:ln>
                  <a:noFill/>
                </a:ln>
                <a:solidFill>
                  <a:srgbClr val="666666"/>
                </a:solidFill>
                <a:effectLst/>
                <a:uLnTx/>
                <a:uFillTx/>
                <a:latin typeface="+mj-lt"/>
                <a:ea typeface="+mj-ea"/>
                <a:cs typeface="+mj-cs"/>
              </a:rPr>
              <a:t>  </a:t>
            </a:r>
          </a:p>
          <a:p>
            <a:pPr algn="l" eaLnBrk="0" hangingPunct="0"/>
            <a:r>
              <a:rPr kumimoji="0" lang="en-US" sz="2400" b="0" i="0" u="none" strike="noStrike" kern="0" cap="none" spc="0" normalizeH="0" baseline="0" noProof="0" dirty="0" smtClean="0">
                <a:ln>
                  <a:noFill/>
                </a:ln>
                <a:solidFill>
                  <a:srgbClr val="666666"/>
                </a:solidFill>
                <a:effectLst/>
                <a:uLnTx/>
                <a:uFillTx/>
                <a:latin typeface="+mj-lt"/>
                <a:ea typeface="+mj-ea"/>
                <a:cs typeface="+mj-cs"/>
              </a:rPr>
              <a:t> </a:t>
            </a:r>
          </a:p>
        </p:txBody>
      </p:sp>
      <p:pic>
        <p:nvPicPr>
          <p:cNvPr id="7" name="Picture 2" descr="http://marinadedave.com/storage/Charlton%20Heston-Moses.jpg?__SQUARESPACE_CACHEVERSION=1312905646548"/>
          <p:cNvPicPr>
            <a:picLocks noChangeAspect="1" noChangeArrowheads="1"/>
          </p:cNvPicPr>
          <p:nvPr/>
        </p:nvPicPr>
        <p:blipFill>
          <a:blip r:embed="rId4" cstate="print">
            <a:lum bright="5000" contrast="5000"/>
          </a:blip>
          <a:srcRect/>
          <a:stretch>
            <a:fillRect/>
          </a:stretch>
        </p:blipFill>
        <p:spPr bwMode="auto">
          <a:xfrm>
            <a:off x="4775200" y="1066800"/>
            <a:ext cx="6400800" cy="3594497"/>
          </a:xfrm>
          <a:prstGeom prst="rect">
            <a:avLst/>
          </a:prstGeom>
          <a:noFill/>
          <a:ln w="76200" cap="flat" cmpd="sng">
            <a:solidFill>
              <a:schemeClr val="bg1"/>
            </a:solidFill>
          </a:ln>
        </p:spPr>
      </p:pic>
      <p:sp>
        <p:nvSpPr>
          <p:cNvPr id="8" name="Title 2"/>
          <p:cNvSpPr txBox="1">
            <a:spLocks/>
          </p:cNvSpPr>
          <p:nvPr/>
        </p:nvSpPr>
        <p:spPr>
          <a:xfrm>
            <a:off x="2641600" y="4800600"/>
            <a:ext cx="10683875" cy="841375"/>
          </a:xfrm>
          <a:prstGeom prst="rect">
            <a:avLst/>
          </a:prstGeom>
        </p:spPr>
        <p:txBody>
          <a:bodyPr lIns="91440" tIns="45721" rIns="91440" bIns="45721"/>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6000" b="0" i="0" u="none" strike="noStrike" kern="0" cap="none" spc="0" normalizeH="0" baseline="0" noProof="0" dirty="0" smtClean="0">
                <a:ln>
                  <a:noFill/>
                </a:ln>
                <a:solidFill>
                  <a:srgbClr val="FF6600"/>
                </a:solidFill>
                <a:effectLst/>
                <a:uLnTx/>
                <a:uFillTx/>
                <a:latin typeface="+mj-lt"/>
                <a:ea typeface="+mj-ea"/>
                <a:cs typeface="+mj-cs"/>
              </a:rPr>
              <a:t>Go forth and make awesome!</a:t>
            </a:r>
            <a:endParaRPr kumimoji="0" lang="en-US" sz="6000" b="0" i="0" u="none" strike="noStrike" kern="0" cap="none" spc="0" normalizeH="0" baseline="0" noProof="0" dirty="0">
              <a:ln>
                <a:noFill/>
              </a:ln>
              <a:solidFill>
                <a:srgbClr val="FF6600"/>
              </a:solidFill>
              <a:effectLst/>
              <a:uLnTx/>
              <a:uFillTx/>
              <a:latin typeface="+mj-lt"/>
              <a:ea typeface="+mj-ea"/>
              <a:cs typeface="+mj-cs"/>
            </a:endParaRPr>
          </a:p>
        </p:txBody>
      </p:sp>
      <p:sp>
        <p:nvSpPr>
          <p:cNvPr id="10" name="Title 2"/>
          <p:cNvSpPr txBox="1">
            <a:spLocks/>
          </p:cNvSpPr>
          <p:nvPr/>
        </p:nvSpPr>
        <p:spPr>
          <a:xfrm>
            <a:off x="12166600" y="381000"/>
            <a:ext cx="3733800" cy="1371600"/>
          </a:xfrm>
          <a:prstGeom prst="rect">
            <a:avLst/>
          </a:prstGeom>
        </p:spPr>
        <p:txBody>
          <a:bodyPr lIns="91440" tIns="45721" rIns="91440" bIns="45721"/>
          <a:lstStyle/>
          <a:p>
            <a:pPr algn="r" eaLnBrk="0" hangingPunct="0"/>
            <a:r>
              <a:rPr kumimoji="0" lang="en-US" sz="2400" b="0" i="0" u="none" strike="noStrike" kern="0" cap="none" spc="0" normalizeH="0" baseline="0" noProof="0" dirty="0" smtClean="0">
                <a:ln>
                  <a:noFill/>
                </a:ln>
                <a:solidFill>
                  <a:srgbClr val="666666"/>
                </a:solidFill>
                <a:effectLst/>
                <a:uLnTx/>
                <a:uFillTx/>
                <a:latin typeface="+mj-lt"/>
                <a:ea typeface="+mj-ea"/>
                <a:cs typeface="+mj-cs"/>
              </a:rPr>
              <a:t>Become a follower:</a:t>
            </a:r>
          </a:p>
          <a:p>
            <a:pPr algn="r" eaLnBrk="0" hangingPunct="0"/>
            <a:r>
              <a:rPr lang="en-US" sz="2400" kern="0" dirty="0" smtClean="0">
                <a:solidFill>
                  <a:srgbClr val="666666"/>
                </a:solidFill>
                <a:latin typeface="+mj-lt"/>
                <a:ea typeface="+mj-ea"/>
                <a:cs typeface="+mj-cs"/>
                <a:hlinkClick r:id="rId5"/>
              </a:rPr>
              <a:t>@</a:t>
            </a:r>
            <a:r>
              <a:rPr lang="en-US" sz="2400" kern="0" dirty="0" err="1" smtClean="0">
                <a:solidFill>
                  <a:srgbClr val="666666"/>
                </a:solidFill>
                <a:latin typeface="+mj-lt"/>
                <a:ea typeface="+mj-ea"/>
                <a:cs typeface="+mj-cs"/>
                <a:hlinkClick r:id="rId5"/>
              </a:rPr>
              <a:t>spellacy</a:t>
            </a:r>
            <a:endParaRPr kumimoji="0" lang="en-US" sz="2400" b="0" i="0" u="none" strike="noStrike" kern="0" cap="none" spc="0" normalizeH="0" baseline="0" noProof="0" dirty="0" smtClean="0">
              <a:ln>
                <a:noFill/>
              </a:ln>
              <a:solidFill>
                <a:srgbClr val="666666"/>
              </a:solidFill>
              <a:effectLst/>
              <a:uLnTx/>
              <a:uFillTx/>
              <a:latin typeface="+mj-lt"/>
              <a:ea typeface="+mj-ea"/>
              <a:cs typeface="+mj-cs"/>
            </a:endParaRPr>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Untitled-4.png"/>
          <p:cNvPicPr>
            <a:picLocks noChangeAspect="1"/>
          </p:cNvPicPr>
          <p:nvPr/>
        </p:nvPicPr>
        <p:blipFill>
          <a:blip r:embed="rId2" cstate="print"/>
          <a:stretch>
            <a:fillRect/>
          </a:stretch>
        </p:blipFill>
        <p:spPr>
          <a:xfrm>
            <a:off x="2946400" y="543960"/>
            <a:ext cx="9953625" cy="7228440"/>
          </a:xfrm>
          <a:prstGeom prst="rect">
            <a:avLst/>
          </a:prstGeom>
        </p:spPr>
      </p:pic>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0033000" y="4038600"/>
            <a:ext cx="14630400" cy="1004887"/>
          </a:xfrm>
          <a:prstGeom prst="rect">
            <a:avLst/>
          </a:prstGeom>
        </p:spPr>
        <p:txBody>
          <a:bodyPr vert="horz"/>
          <a:lstStyle/>
          <a:p>
            <a:pPr lvl="0" algn="l" eaLnBrk="0" hangingPunct="0">
              <a:defRPr/>
            </a:pPr>
            <a:r>
              <a:rPr lang="en-US" sz="7200" kern="0" dirty="0" smtClean="0">
                <a:solidFill>
                  <a:srgbClr val="FF6600"/>
                </a:solidFill>
                <a:latin typeface="+mj-lt"/>
              </a:rPr>
              <a:t>Questions?</a:t>
            </a:r>
            <a:endParaRPr lang="en-US" sz="7200" kern="0" dirty="0">
              <a:solidFill>
                <a:srgbClr val="FF6600"/>
              </a:solidFill>
              <a:latin typeface="+mj-lt"/>
            </a:endParaRPr>
          </a:p>
        </p:txBody>
      </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44600" y="2840038"/>
            <a:ext cx="13817600" cy="1960562"/>
          </a:xfrm>
        </p:spPr>
        <p:txBody>
          <a:bodyPr/>
          <a:lstStyle/>
          <a:p>
            <a:r>
              <a:rPr lang="en-US" sz="8000" dirty="0" smtClean="0">
                <a:solidFill>
                  <a:srgbClr val="FF6600"/>
                </a:solidFill>
                <a:latin typeface="+mj-lt"/>
              </a:rPr>
              <a:t>Content Strategy</a:t>
            </a:r>
            <a:endParaRPr lang="en-US" dirty="0">
              <a:solidFill>
                <a:srgbClr val="FF6600"/>
              </a:solidFill>
              <a:latin typeface="+mj-lt"/>
            </a:endParaRPr>
          </a:p>
        </p:txBody>
      </p:sp>
      <p:sp>
        <p:nvSpPr>
          <p:cNvPr id="3" name="Subtitle 2"/>
          <p:cNvSpPr>
            <a:spLocks noGrp="1"/>
          </p:cNvSpPr>
          <p:nvPr>
            <p:ph type="subTitle" idx="1"/>
          </p:nvPr>
        </p:nvSpPr>
        <p:spPr>
          <a:xfrm>
            <a:off x="2438400" y="4648200"/>
            <a:ext cx="11379200" cy="1219200"/>
          </a:xfrm>
        </p:spPr>
        <p:txBody>
          <a:bodyPr/>
          <a:lstStyle/>
          <a:p>
            <a:r>
              <a:rPr lang="en-US" sz="2800" dirty="0" smtClean="0">
                <a:solidFill>
                  <a:srgbClr val="595959"/>
                </a:solidFill>
              </a:rPr>
              <a:t>Yvette Milne</a:t>
            </a:r>
          </a:p>
          <a:p>
            <a:r>
              <a:rPr lang="en-US" sz="2800" dirty="0" err="1" smtClean="0">
                <a:solidFill>
                  <a:srgbClr val="595959"/>
                </a:solidFill>
              </a:rPr>
              <a:t>DigiKnow</a:t>
            </a:r>
            <a:r>
              <a:rPr lang="en-US" sz="2800" dirty="0" smtClean="0">
                <a:solidFill>
                  <a:srgbClr val="595959"/>
                </a:solidFill>
              </a:rPr>
              <a:t>, July 18, 2012</a:t>
            </a:r>
            <a:endParaRPr lang="en-US" sz="2800" dirty="0">
              <a:solidFill>
                <a:srgbClr val="595959"/>
              </a:solidFill>
            </a:endParaRPr>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 name="Picture 29" descr="Screen shot 2012-07-17 at 11.58.30 AM.png"/>
          <p:cNvPicPr>
            <a:picLocks noChangeAspect="1"/>
          </p:cNvPicPr>
          <p:nvPr/>
        </p:nvPicPr>
        <p:blipFill>
          <a:blip r:embed="rId2"/>
          <a:stretch>
            <a:fillRect/>
          </a:stretch>
        </p:blipFill>
        <p:spPr>
          <a:xfrm flipH="1">
            <a:off x="1651000" y="457200"/>
            <a:ext cx="12949143" cy="8077200"/>
          </a:xfrm>
          <a:prstGeom prst="rect">
            <a:avLst/>
          </a:prstGeom>
          <a:effectLst/>
        </p:spPr>
      </p:pic>
      <p:sp>
        <p:nvSpPr>
          <p:cNvPr id="35" name="TextBox 34"/>
          <p:cNvSpPr txBox="1"/>
          <p:nvPr/>
        </p:nvSpPr>
        <p:spPr>
          <a:xfrm>
            <a:off x="1193800" y="3962400"/>
            <a:ext cx="3429000" cy="1754327"/>
          </a:xfrm>
          <a:prstGeom prst="rect">
            <a:avLst/>
          </a:prstGeom>
          <a:noFill/>
        </p:spPr>
        <p:txBody>
          <a:bodyPr wrap="square" rtlCol="0">
            <a:spAutoFit/>
          </a:bodyPr>
          <a:lstStyle/>
          <a:p>
            <a:r>
              <a:rPr lang="en-US" dirty="0" smtClean="0">
                <a:solidFill>
                  <a:srgbClr val="595959"/>
                </a:solidFill>
              </a:rPr>
              <a:t>Eohippus: </a:t>
            </a:r>
          </a:p>
          <a:p>
            <a:r>
              <a:rPr lang="en-US" dirty="0" smtClean="0">
                <a:solidFill>
                  <a:srgbClr val="595959"/>
                </a:solidFill>
              </a:rPr>
              <a:t>45,000,000 </a:t>
            </a:r>
          </a:p>
          <a:p>
            <a:r>
              <a:rPr lang="en-US" dirty="0" smtClean="0">
                <a:solidFill>
                  <a:srgbClr val="595959"/>
                </a:solidFill>
              </a:rPr>
              <a:t>years ago</a:t>
            </a:r>
            <a:endParaRPr lang="en-US" dirty="0">
              <a:solidFill>
                <a:srgbClr val="595959"/>
              </a:solidFill>
            </a:endParaRPr>
          </a:p>
        </p:txBody>
      </p:sp>
      <p:sp>
        <p:nvSpPr>
          <p:cNvPr id="36" name="TextBox 35"/>
          <p:cNvSpPr txBox="1"/>
          <p:nvPr/>
        </p:nvSpPr>
        <p:spPr>
          <a:xfrm>
            <a:off x="5537200" y="6248400"/>
            <a:ext cx="2616747" cy="646331"/>
          </a:xfrm>
          <a:prstGeom prst="rect">
            <a:avLst/>
          </a:prstGeom>
          <a:noFill/>
        </p:spPr>
        <p:txBody>
          <a:bodyPr wrap="none" rtlCol="0">
            <a:spAutoFit/>
          </a:bodyPr>
          <a:lstStyle/>
          <a:p>
            <a:r>
              <a:rPr lang="en-US" dirty="0" err="1" smtClean="0">
                <a:solidFill>
                  <a:srgbClr val="595959"/>
                </a:solidFill>
              </a:rPr>
              <a:t>Equus</a:t>
            </a:r>
            <a:r>
              <a:rPr lang="en-US" dirty="0" smtClean="0">
                <a:solidFill>
                  <a:srgbClr val="595959"/>
                </a:solidFill>
              </a:rPr>
              <a:t>: Today!</a:t>
            </a:r>
            <a:endParaRPr lang="en-US" dirty="0">
              <a:solidFill>
                <a:srgbClr val="595959"/>
              </a:solidFill>
            </a:endParaRPr>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7823200" y="4114800"/>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7200" kern="0" dirty="0" smtClean="0">
                <a:solidFill>
                  <a:srgbClr val="FF6600"/>
                </a:solidFill>
                <a:latin typeface="+mj-lt"/>
                <a:ea typeface="+mj-ea"/>
                <a:cs typeface="+mj-cs"/>
              </a:rPr>
              <a:t>What is content?</a:t>
            </a:r>
            <a:endParaRPr kumimoji="0" lang="en-US" sz="7200" b="0" i="0" u="none" strike="noStrike" kern="0" cap="none" spc="0" normalizeH="0" baseline="0" noProof="0" dirty="0">
              <a:ln>
                <a:noFill/>
              </a:ln>
              <a:solidFill>
                <a:srgbClr val="FF6600"/>
              </a:solidFill>
              <a:effectLst/>
              <a:uLnTx/>
              <a:uFillTx/>
              <a:latin typeface="+mj-lt"/>
              <a:ea typeface="+mj-ea"/>
              <a:cs typeface="+mj-cs"/>
              <a:sym typeface="Gill Sans" charset="0"/>
            </a:endParaRPr>
          </a:p>
        </p:txBody>
      </p:sp>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5308600" y="4267200"/>
            <a:ext cx="64770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7200" kern="0" dirty="0" smtClean="0">
                <a:solidFill>
                  <a:srgbClr val="FF6600"/>
                </a:solidFill>
                <a:latin typeface="+mj-lt"/>
                <a:ea typeface="+mj-ea"/>
                <a:cs typeface="+mj-cs"/>
              </a:rPr>
              <a:t>EVERYTHING!!!</a:t>
            </a:r>
            <a:endParaRPr kumimoji="0" lang="en-US" sz="7200" b="0" i="0" u="none" strike="noStrike" kern="0" cap="none" spc="0" normalizeH="0" baseline="0" noProof="0" dirty="0">
              <a:ln>
                <a:noFill/>
              </a:ln>
              <a:solidFill>
                <a:srgbClr val="FF6600"/>
              </a:solidFill>
              <a:effectLst/>
              <a:uLnTx/>
              <a:uFillTx/>
              <a:latin typeface="+mj-lt"/>
              <a:ea typeface="+mj-ea"/>
              <a:cs typeface="+mj-cs"/>
              <a:sym typeface="Gill Sans" charset="0"/>
            </a:endParaRPr>
          </a:p>
        </p:txBody>
      </p:sp>
      <p:sp>
        <p:nvSpPr>
          <p:cNvPr id="3" name="TextBox 2"/>
          <p:cNvSpPr txBox="1"/>
          <p:nvPr/>
        </p:nvSpPr>
        <p:spPr>
          <a:xfrm>
            <a:off x="1574800" y="914400"/>
            <a:ext cx="3657600" cy="646331"/>
          </a:xfrm>
          <a:prstGeom prst="rect">
            <a:avLst/>
          </a:prstGeom>
          <a:noFill/>
        </p:spPr>
        <p:txBody>
          <a:bodyPr wrap="square" rtlCol="0">
            <a:spAutoFit/>
          </a:bodyPr>
          <a:lstStyle/>
          <a:p>
            <a:r>
              <a:rPr lang="en-US" dirty="0" smtClean="0">
                <a:solidFill>
                  <a:srgbClr val="595959"/>
                </a:solidFill>
              </a:rPr>
              <a:t>Images</a:t>
            </a:r>
            <a:endParaRPr lang="en-US" dirty="0">
              <a:solidFill>
                <a:srgbClr val="595959"/>
              </a:solidFill>
            </a:endParaRPr>
          </a:p>
        </p:txBody>
      </p:sp>
      <p:sp>
        <p:nvSpPr>
          <p:cNvPr id="4" name="TextBox 3"/>
          <p:cNvSpPr txBox="1"/>
          <p:nvPr/>
        </p:nvSpPr>
        <p:spPr>
          <a:xfrm>
            <a:off x="9423400" y="838200"/>
            <a:ext cx="3657600" cy="646331"/>
          </a:xfrm>
          <a:prstGeom prst="rect">
            <a:avLst/>
          </a:prstGeom>
          <a:noFill/>
        </p:spPr>
        <p:txBody>
          <a:bodyPr wrap="square" rtlCol="0">
            <a:spAutoFit/>
          </a:bodyPr>
          <a:lstStyle/>
          <a:p>
            <a:r>
              <a:rPr lang="en-US" dirty="0" smtClean="0">
                <a:solidFill>
                  <a:srgbClr val="595959"/>
                </a:solidFill>
              </a:rPr>
              <a:t>Videos</a:t>
            </a:r>
            <a:endParaRPr lang="en-US" dirty="0">
              <a:solidFill>
                <a:srgbClr val="595959"/>
              </a:solidFill>
            </a:endParaRPr>
          </a:p>
        </p:txBody>
      </p:sp>
      <p:sp>
        <p:nvSpPr>
          <p:cNvPr id="5" name="TextBox 4"/>
          <p:cNvSpPr txBox="1"/>
          <p:nvPr/>
        </p:nvSpPr>
        <p:spPr>
          <a:xfrm>
            <a:off x="10109200" y="2706469"/>
            <a:ext cx="3657600" cy="646331"/>
          </a:xfrm>
          <a:prstGeom prst="rect">
            <a:avLst/>
          </a:prstGeom>
          <a:noFill/>
        </p:spPr>
        <p:txBody>
          <a:bodyPr wrap="square" rtlCol="0">
            <a:spAutoFit/>
          </a:bodyPr>
          <a:lstStyle/>
          <a:p>
            <a:r>
              <a:rPr lang="en-US" dirty="0" smtClean="0">
                <a:solidFill>
                  <a:srgbClr val="595959"/>
                </a:solidFill>
              </a:rPr>
              <a:t>Words</a:t>
            </a:r>
            <a:endParaRPr lang="en-US" dirty="0">
              <a:solidFill>
                <a:srgbClr val="595959"/>
              </a:solidFill>
            </a:endParaRPr>
          </a:p>
        </p:txBody>
      </p:sp>
      <p:sp>
        <p:nvSpPr>
          <p:cNvPr id="6" name="TextBox 5"/>
          <p:cNvSpPr txBox="1"/>
          <p:nvPr/>
        </p:nvSpPr>
        <p:spPr>
          <a:xfrm>
            <a:off x="6070600" y="838200"/>
            <a:ext cx="3657600" cy="646331"/>
          </a:xfrm>
          <a:prstGeom prst="rect">
            <a:avLst/>
          </a:prstGeom>
          <a:noFill/>
        </p:spPr>
        <p:txBody>
          <a:bodyPr wrap="square" rtlCol="0">
            <a:spAutoFit/>
          </a:bodyPr>
          <a:lstStyle/>
          <a:p>
            <a:r>
              <a:rPr lang="en-US" dirty="0" smtClean="0">
                <a:solidFill>
                  <a:srgbClr val="595959"/>
                </a:solidFill>
              </a:rPr>
              <a:t>Metadata</a:t>
            </a:r>
            <a:endParaRPr lang="en-US" dirty="0">
              <a:solidFill>
                <a:srgbClr val="595959"/>
              </a:solidFill>
            </a:endParaRPr>
          </a:p>
        </p:txBody>
      </p:sp>
      <p:sp>
        <p:nvSpPr>
          <p:cNvPr id="7" name="TextBox 6"/>
          <p:cNvSpPr txBox="1"/>
          <p:nvPr/>
        </p:nvSpPr>
        <p:spPr>
          <a:xfrm>
            <a:off x="6680200" y="2819400"/>
            <a:ext cx="3657600" cy="646331"/>
          </a:xfrm>
          <a:prstGeom prst="rect">
            <a:avLst/>
          </a:prstGeom>
          <a:noFill/>
        </p:spPr>
        <p:txBody>
          <a:bodyPr wrap="square" rtlCol="0">
            <a:spAutoFit/>
          </a:bodyPr>
          <a:lstStyle/>
          <a:p>
            <a:r>
              <a:rPr lang="en-US" dirty="0" smtClean="0">
                <a:solidFill>
                  <a:srgbClr val="595959"/>
                </a:solidFill>
              </a:rPr>
              <a:t>Page titles</a:t>
            </a:r>
            <a:endParaRPr lang="en-US" dirty="0">
              <a:solidFill>
                <a:srgbClr val="595959"/>
              </a:solidFill>
            </a:endParaRPr>
          </a:p>
        </p:txBody>
      </p:sp>
      <p:sp>
        <p:nvSpPr>
          <p:cNvPr id="8" name="TextBox 7"/>
          <p:cNvSpPr txBox="1"/>
          <p:nvPr/>
        </p:nvSpPr>
        <p:spPr>
          <a:xfrm>
            <a:off x="12166600" y="990600"/>
            <a:ext cx="3657600" cy="646331"/>
          </a:xfrm>
          <a:prstGeom prst="rect">
            <a:avLst/>
          </a:prstGeom>
          <a:noFill/>
        </p:spPr>
        <p:txBody>
          <a:bodyPr wrap="square" rtlCol="0">
            <a:spAutoFit/>
          </a:bodyPr>
          <a:lstStyle/>
          <a:p>
            <a:r>
              <a:rPr lang="en-US" dirty="0" smtClean="0">
                <a:solidFill>
                  <a:srgbClr val="595959"/>
                </a:solidFill>
              </a:rPr>
              <a:t>Headers</a:t>
            </a:r>
            <a:endParaRPr lang="en-US" dirty="0">
              <a:solidFill>
                <a:srgbClr val="595959"/>
              </a:solidFill>
            </a:endParaRPr>
          </a:p>
        </p:txBody>
      </p:sp>
      <p:sp>
        <p:nvSpPr>
          <p:cNvPr id="11" name="TextBox 10"/>
          <p:cNvSpPr txBox="1"/>
          <p:nvPr/>
        </p:nvSpPr>
        <p:spPr>
          <a:xfrm>
            <a:off x="12598400" y="3505200"/>
            <a:ext cx="3657600" cy="646331"/>
          </a:xfrm>
          <a:prstGeom prst="rect">
            <a:avLst/>
          </a:prstGeom>
          <a:noFill/>
        </p:spPr>
        <p:txBody>
          <a:bodyPr wrap="square" rtlCol="0">
            <a:spAutoFit/>
          </a:bodyPr>
          <a:lstStyle/>
          <a:p>
            <a:r>
              <a:rPr lang="en-US" dirty="0" smtClean="0">
                <a:solidFill>
                  <a:srgbClr val="595959"/>
                </a:solidFill>
              </a:rPr>
              <a:t>Stories</a:t>
            </a:r>
            <a:endParaRPr lang="en-US" dirty="0">
              <a:solidFill>
                <a:srgbClr val="595959"/>
              </a:solidFill>
            </a:endParaRPr>
          </a:p>
        </p:txBody>
      </p:sp>
      <p:sp>
        <p:nvSpPr>
          <p:cNvPr id="12" name="TextBox 11"/>
          <p:cNvSpPr txBox="1"/>
          <p:nvPr/>
        </p:nvSpPr>
        <p:spPr>
          <a:xfrm>
            <a:off x="279400" y="2438400"/>
            <a:ext cx="2286000" cy="646331"/>
          </a:xfrm>
          <a:prstGeom prst="rect">
            <a:avLst/>
          </a:prstGeom>
          <a:noFill/>
        </p:spPr>
        <p:txBody>
          <a:bodyPr wrap="square" rtlCol="0">
            <a:spAutoFit/>
          </a:bodyPr>
          <a:lstStyle/>
          <a:p>
            <a:r>
              <a:rPr lang="en-US" dirty="0" smtClean="0">
                <a:solidFill>
                  <a:srgbClr val="595959"/>
                </a:solidFill>
              </a:rPr>
              <a:t>Print</a:t>
            </a:r>
            <a:endParaRPr lang="en-US" dirty="0">
              <a:solidFill>
                <a:srgbClr val="595959"/>
              </a:solidFill>
            </a:endParaRPr>
          </a:p>
        </p:txBody>
      </p:sp>
      <p:sp>
        <p:nvSpPr>
          <p:cNvPr id="13" name="TextBox 12"/>
          <p:cNvSpPr txBox="1"/>
          <p:nvPr/>
        </p:nvSpPr>
        <p:spPr>
          <a:xfrm>
            <a:off x="11252200" y="5257800"/>
            <a:ext cx="2286000" cy="646331"/>
          </a:xfrm>
          <a:prstGeom prst="rect">
            <a:avLst/>
          </a:prstGeom>
          <a:noFill/>
        </p:spPr>
        <p:txBody>
          <a:bodyPr wrap="square" rtlCol="0">
            <a:spAutoFit/>
          </a:bodyPr>
          <a:lstStyle/>
          <a:p>
            <a:r>
              <a:rPr lang="en-US" dirty="0" smtClean="0">
                <a:solidFill>
                  <a:schemeClr val="tx1">
                    <a:lumMod val="65000"/>
                    <a:lumOff val="35000"/>
                  </a:schemeClr>
                </a:solidFill>
              </a:rPr>
              <a:t>Radio</a:t>
            </a:r>
            <a:endParaRPr lang="en-US" dirty="0">
              <a:solidFill>
                <a:schemeClr val="tx1">
                  <a:lumMod val="65000"/>
                  <a:lumOff val="35000"/>
                </a:schemeClr>
              </a:solidFill>
            </a:endParaRPr>
          </a:p>
        </p:txBody>
      </p:sp>
      <p:sp>
        <p:nvSpPr>
          <p:cNvPr id="14" name="TextBox 13"/>
          <p:cNvSpPr txBox="1"/>
          <p:nvPr/>
        </p:nvSpPr>
        <p:spPr>
          <a:xfrm>
            <a:off x="4394200" y="2209800"/>
            <a:ext cx="2286000" cy="646331"/>
          </a:xfrm>
          <a:prstGeom prst="rect">
            <a:avLst/>
          </a:prstGeom>
          <a:noFill/>
        </p:spPr>
        <p:txBody>
          <a:bodyPr wrap="square" rtlCol="0">
            <a:spAutoFit/>
          </a:bodyPr>
          <a:lstStyle/>
          <a:p>
            <a:r>
              <a:rPr lang="en-US" dirty="0" smtClean="0">
                <a:solidFill>
                  <a:srgbClr val="595959"/>
                </a:solidFill>
              </a:rPr>
              <a:t>Articles</a:t>
            </a:r>
            <a:endParaRPr lang="en-US" dirty="0">
              <a:solidFill>
                <a:srgbClr val="595959"/>
              </a:solidFill>
            </a:endParaRPr>
          </a:p>
        </p:txBody>
      </p:sp>
      <p:sp>
        <p:nvSpPr>
          <p:cNvPr id="15" name="Cloud 14"/>
          <p:cNvSpPr/>
          <p:nvPr/>
        </p:nvSpPr>
        <p:spPr bwMode="auto">
          <a:xfrm>
            <a:off x="6375400" y="304800"/>
            <a:ext cx="3124200" cy="1905000"/>
          </a:xfrm>
          <a:prstGeom prst="cloud">
            <a:avLst/>
          </a:prstGeom>
          <a:noFill/>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16" name="Cloud 15"/>
          <p:cNvSpPr/>
          <p:nvPr/>
        </p:nvSpPr>
        <p:spPr bwMode="auto">
          <a:xfrm>
            <a:off x="4318000" y="1905000"/>
            <a:ext cx="2362200" cy="1752600"/>
          </a:xfrm>
          <a:prstGeom prst="cloud">
            <a:avLst/>
          </a:prstGeom>
          <a:noFill/>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18" name="Cloud 17"/>
          <p:cNvSpPr/>
          <p:nvPr/>
        </p:nvSpPr>
        <p:spPr bwMode="auto">
          <a:xfrm>
            <a:off x="203200" y="2133600"/>
            <a:ext cx="2209800" cy="1600200"/>
          </a:xfrm>
          <a:prstGeom prst="cloud">
            <a:avLst/>
          </a:prstGeom>
          <a:noFill/>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19" name="Cloud 18"/>
          <p:cNvSpPr/>
          <p:nvPr/>
        </p:nvSpPr>
        <p:spPr bwMode="auto">
          <a:xfrm>
            <a:off x="10795000" y="2438400"/>
            <a:ext cx="2362200" cy="1371600"/>
          </a:xfrm>
          <a:prstGeom prst="cloud">
            <a:avLst/>
          </a:prstGeom>
          <a:noFill/>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20" name="Cloud 19"/>
          <p:cNvSpPr/>
          <p:nvPr/>
        </p:nvSpPr>
        <p:spPr bwMode="auto">
          <a:xfrm>
            <a:off x="9956800" y="381000"/>
            <a:ext cx="2438400" cy="1600200"/>
          </a:xfrm>
          <a:prstGeom prst="cloud">
            <a:avLst/>
          </a:prstGeom>
          <a:noFill/>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21" name="Cloud 20"/>
          <p:cNvSpPr/>
          <p:nvPr/>
        </p:nvSpPr>
        <p:spPr bwMode="auto">
          <a:xfrm>
            <a:off x="6985000" y="2286000"/>
            <a:ext cx="3124200" cy="1905000"/>
          </a:xfrm>
          <a:prstGeom prst="cloud">
            <a:avLst/>
          </a:prstGeom>
          <a:noFill/>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22" name="Cloud 21"/>
          <p:cNvSpPr/>
          <p:nvPr/>
        </p:nvSpPr>
        <p:spPr bwMode="auto">
          <a:xfrm>
            <a:off x="12623800" y="381000"/>
            <a:ext cx="3124200" cy="1905000"/>
          </a:xfrm>
          <a:prstGeom prst="cloud">
            <a:avLst/>
          </a:prstGeom>
          <a:noFill/>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24" name="Cloud 23"/>
          <p:cNvSpPr/>
          <p:nvPr/>
        </p:nvSpPr>
        <p:spPr bwMode="auto">
          <a:xfrm>
            <a:off x="11557000" y="4648200"/>
            <a:ext cx="2514600" cy="1600200"/>
          </a:xfrm>
          <a:prstGeom prst="cloud">
            <a:avLst/>
          </a:prstGeom>
          <a:noFill/>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25" name="Cloud 24"/>
          <p:cNvSpPr/>
          <p:nvPr/>
        </p:nvSpPr>
        <p:spPr bwMode="auto">
          <a:xfrm>
            <a:off x="1879600" y="304800"/>
            <a:ext cx="3124200" cy="1905000"/>
          </a:xfrm>
          <a:prstGeom prst="cloud">
            <a:avLst/>
          </a:prstGeom>
          <a:noFill/>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26" name="Cloud 25"/>
          <p:cNvSpPr/>
          <p:nvPr/>
        </p:nvSpPr>
        <p:spPr bwMode="auto">
          <a:xfrm>
            <a:off x="660400" y="6248400"/>
            <a:ext cx="2895600" cy="1600200"/>
          </a:xfrm>
          <a:prstGeom prst="cloud">
            <a:avLst/>
          </a:prstGeom>
          <a:solidFill>
            <a:schemeClr val="bg1"/>
          </a:solidFill>
          <a:ln w="1587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smtClean="0">
                <a:ln>
                  <a:noFill/>
                </a:ln>
                <a:solidFill>
                  <a:srgbClr val="595959"/>
                </a:solidFill>
                <a:effectLst/>
                <a:latin typeface="Gill Sans" charset="0"/>
                <a:ea typeface="ヒラギノ角ゴ ProN W3" charset="-128"/>
                <a:cs typeface="ヒラギノ角ゴ ProN W3" charset="-128"/>
                <a:sym typeface="Gill Sans" charset="0"/>
              </a:rPr>
              <a:t>Tweets</a:t>
            </a:r>
            <a:endParaRPr kumimoji="0" lang="en-US" sz="3600" b="0" i="0" u="none" strike="noStrike" cap="none" normalizeH="0" baseline="0" dirty="0">
              <a:ln>
                <a:noFill/>
              </a:ln>
              <a:solidFill>
                <a:srgbClr val="595959"/>
              </a:solidFill>
              <a:effectLst/>
              <a:latin typeface="Gill Sans" charset="0"/>
              <a:ea typeface="ヒラギノ角ゴ ProN W3" charset="-128"/>
              <a:cs typeface="ヒラギノ角ゴ ProN W3" charset="-128"/>
              <a:sym typeface="Gill Sans" charset="0"/>
            </a:endParaRPr>
          </a:p>
        </p:txBody>
      </p:sp>
      <p:sp>
        <p:nvSpPr>
          <p:cNvPr id="27" name="Cloud 26"/>
          <p:cNvSpPr/>
          <p:nvPr/>
        </p:nvSpPr>
        <p:spPr bwMode="auto">
          <a:xfrm>
            <a:off x="7442200" y="5105400"/>
            <a:ext cx="3352800" cy="2057400"/>
          </a:xfrm>
          <a:prstGeom prst="cloud">
            <a:avLst/>
          </a:prstGeom>
          <a:solidFill>
            <a:schemeClr val="bg1"/>
          </a:solidFill>
          <a:ln w="1587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r>
              <a:rPr lang="en-US" dirty="0" smtClean="0">
                <a:solidFill>
                  <a:srgbClr val="595959"/>
                </a:solidFill>
                <a:cs typeface="ヒラギノ角ゴ ProN W3" charset="-128"/>
              </a:rPr>
              <a:t>News &amp; PR</a:t>
            </a:r>
            <a:endParaRPr kumimoji="0" lang="en-US" sz="3600" b="0" i="0" u="none" strike="noStrike" cap="none" normalizeH="0" baseline="0" dirty="0">
              <a:ln>
                <a:noFill/>
              </a:ln>
              <a:solidFill>
                <a:srgbClr val="595959"/>
              </a:solidFill>
              <a:effectLst/>
              <a:latin typeface="Gill Sans" charset="0"/>
              <a:ea typeface="ヒラギノ角ゴ ProN W3" charset="-128"/>
              <a:cs typeface="ヒラギノ角ゴ ProN W3" charset="-128"/>
              <a:sym typeface="Gill Sans" charset="0"/>
            </a:endParaRPr>
          </a:p>
        </p:txBody>
      </p:sp>
      <p:sp>
        <p:nvSpPr>
          <p:cNvPr id="28" name="Cloud 27"/>
          <p:cNvSpPr/>
          <p:nvPr/>
        </p:nvSpPr>
        <p:spPr bwMode="auto">
          <a:xfrm>
            <a:off x="4089400" y="6705600"/>
            <a:ext cx="2895600" cy="1905000"/>
          </a:xfrm>
          <a:prstGeom prst="cloud">
            <a:avLst/>
          </a:prstGeom>
          <a:solidFill>
            <a:schemeClr val="bg1"/>
          </a:solidFill>
          <a:ln w="1587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29" name="Cloud 28"/>
          <p:cNvSpPr/>
          <p:nvPr/>
        </p:nvSpPr>
        <p:spPr bwMode="auto">
          <a:xfrm>
            <a:off x="10642600" y="6781800"/>
            <a:ext cx="2286000" cy="1600200"/>
          </a:xfrm>
          <a:prstGeom prst="cloud">
            <a:avLst/>
          </a:prstGeom>
          <a:solidFill>
            <a:schemeClr val="bg1"/>
          </a:solidFill>
          <a:ln w="1587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smtClean="0">
                <a:ln>
                  <a:noFill/>
                </a:ln>
                <a:solidFill>
                  <a:srgbClr val="595959"/>
                </a:solidFill>
                <a:effectLst/>
                <a:latin typeface="Gill Sans" charset="0"/>
                <a:ea typeface="ヒラギノ角ゴ ProN W3" charset="-128"/>
                <a:cs typeface="ヒラギノ角ゴ ProN W3" charset="-128"/>
                <a:sym typeface="Gill Sans" charset="0"/>
              </a:rPr>
              <a:t>Posts</a:t>
            </a:r>
            <a:endParaRPr kumimoji="0" lang="en-US" sz="3600" b="0" i="0" u="none" strike="noStrike" cap="none" normalizeH="0" baseline="0" dirty="0">
              <a:ln>
                <a:noFill/>
              </a:ln>
              <a:solidFill>
                <a:srgbClr val="595959"/>
              </a:solidFill>
              <a:effectLst/>
              <a:latin typeface="Gill Sans" charset="0"/>
              <a:ea typeface="ヒラギノ角ゴ ProN W3" charset="-128"/>
              <a:cs typeface="ヒラギノ角ゴ ProN W3" charset="-128"/>
              <a:sym typeface="Gill Sans" charset="0"/>
            </a:endParaRPr>
          </a:p>
        </p:txBody>
      </p:sp>
      <p:sp>
        <p:nvSpPr>
          <p:cNvPr id="31" name="TextBox 30"/>
          <p:cNvSpPr txBox="1"/>
          <p:nvPr/>
        </p:nvSpPr>
        <p:spPr>
          <a:xfrm>
            <a:off x="4318000" y="7315200"/>
            <a:ext cx="2286000" cy="646331"/>
          </a:xfrm>
          <a:prstGeom prst="rect">
            <a:avLst/>
          </a:prstGeom>
          <a:noFill/>
        </p:spPr>
        <p:txBody>
          <a:bodyPr wrap="square" rtlCol="0">
            <a:spAutoFit/>
          </a:bodyPr>
          <a:lstStyle/>
          <a:p>
            <a:r>
              <a:rPr lang="en-US" dirty="0" smtClean="0">
                <a:solidFill>
                  <a:srgbClr val="595959"/>
                </a:solidFill>
              </a:rPr>
              <a:t>Chatter</a:t>
            </a:r>
            <a:endParaRPr lang="en-US" dirty="0">
              <a:solidFill>
                <a:srgbClr val="595959"/>
              </a:solidFill>
            </a:endParaRPr>
          </a:p>
        </p:txBody>
      </p:sp>
      <p:sp>
        <p:nvSpPr>
          <p:cNvPr id="32" name="Cloud 31"/>
          <p:cNvSpPr/>
          <p:nvPr/>
        </p:nvSpPr>
        <p:spPr bwMode="auto">
          <a:xfrm>
            <a:off x="12242800" y="3048000"/>
            <a:ext cx="4013200" cy="2514600"/>
          </a:xfrm>
          <a:prstGeom prst="cloud">
            <a:avLst/>
          </a:prstGeom>
          <a:solidFill>
            <a:schemeClr val="bg1"/>
          </a:solidFill>
          <a:ln w="1587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smtClean="0">
              <a:ln>
                <a:noFill/>
              </a:ln>
              <a:solidFill>
                <a:srgbClr val="595959"/>
              </a:solidFill>
              <a:effectLst/>
              <a:latin typeface="Gill Sans" charset="0"/>
              <a:ea typeface="ヒラギノ角ゴ ProN W3" charset="-128"/>
              <a:cs typeface="ヒラギノ角ゴ ProN W3" charset="-128"/>
              <a:sym typeface="Gill Sans"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smtClean="0">
                <a:ln>
                  <a:noFill/>
                </a:ln>
                <a:solidFill>
                  <a:srgbClr val="595959"/>
                </a:solidFill>
                <a:effectLst/>
                <a:latin typeface="Gill Sans" charset="0"/>
                <a:ea typeface="ヒラギノ角ゴ ProN W3" charset="-128"/>
                <a:cs typeface="ヒラギノ角ゴ ProN W3" charset="-128"/>
                <a:sym typeface="Gill Sans" charset="0"/>
              </a:rPr>
              <a:t>Stories</a:t>
            </a:r>
            <a:endParaRPr kumimoji="0" lang="en-US" sz="3600" b="0" i="0" u="none" strike="noStrike" cap="none" normalizeH="0" baseline="0" dirty="0">
              <a:ln>
                <a:noFill/>
              </a:ln>
              <a:solidFill>
                <a:srgbClr val="595959"/>
              </a:solidFill>
              <a:effectLst/>
              <a:latin typeface="Gill Sans" charset="0"/>
              <a:ea typeface="ヒラギノ角ゴ ProN W3" charset="-128"/>
              <a:cs typeface="ヒラギノ角ゴ ProN W3" charset="-128"/>
              <a:sym typeface="Gill Sans" charset="0"/>
            </a:endParaRPr>
          </a:p>
        </p:txBody>
      </p:sp>
      <p:sp>
        <p:nvSpPr>
          <p:cNvPr id="33" name="Cloud 32"/>
          <p:cNvSpPr/>
          <p:nvPr/>
        </p:nvSpPr>
        <p:spPr bwMode="auto">
          <a:xfrm>
            <a:off x="660400" y="3048000"/>
            <a:ext cx="4724400" cy="2743200"/>
          </a:xfrm>
          <a:prstGeom prst="cloud">
            <a:avLst/>
          </a:prstGeom>
          <a:solidFill>
            <a:schemeClr val="bg1"/>
          </a:solidFill>
          <a:ln w="15875" cap="flat" cmpd="sng" algn="ctr">
            <a:solidFill>
              <a:schemeClr val="bg1">
                <a:lumMod val="75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smtClean="0">
              <a:ln>
                <a:noFill/>
              </a:ln>
              <a:solidFill>
                <a:srgbClr val="595959"/>
              </a:solidFill>
              <a:effectLst/>
              <a:latin typeface="Gill Sans" charset="0"/>
              <a:ea typeface="ヒラギノ角ゴ ProN W3" charset="-128"/>
              <a:cs typeface="ヒラギノ角ゴ ProN W3" charset="-128"/>
              <a:sym typeface="Gill Sans" charset="0"/>
            </a:endParaRPr>
          </a:p>
          <a:p>
            <a:pPr marL="0" marR="0" indent="0" algn="ctr" defTabSz="914400" rtl="0" eaLnBrk="1" fontAlgn="base" latinLnBrk="0" hangingPunct="1">
              <a:lnSpc>
                <a:spcPct val="100000"/>
              </a:lnSpc>
              <a:spcBef>
                <a:spcPct val="0"/>
              </a:spcBef>
              <a:spcAft>
                <a:spcPct val="0"/>
              </a:spcAft>
              <a:buClrTx/>
              <a:buSzTx/>
              <a:buFontTx/>
              <a:buNone/>
              <a:tabLst/>
            </a:pPr>
            <a:r>
              <a:rPr kumimoji="0" lang="en-US" sz="3600" b="0" i="0" u="none" strike="noStrike" cap="none" normalizeH="0" baseline="0" dirty="0" smtClean="0">
                <a:ln>
                  <a:noFill/>
                </a:ln>
                <a:solidFill>
                  <a:srgbClr val="595959"/>
                </a:solidFill>
                <a:effectLst/>
                <a:latin typeface="Gill Sans" charset="0"/>
                <a:ea typeface="ヒラギノ角ゴ ProN W3" charset="-128"/>
                <a:cs typeface="ヒラギノ角ゴ ProN W3" charset="-128"/>
                <a:sym typeface="Gill Sans" charset="0"/>
              </a:rPr>
              <a:t>Conversations</a:t>
            </a:r>
            <a:endParaRPr kumimoji="0" lang="en-US" sz="3600" b="0" i="0" u="none" strike="noStrike" cap="none" normalizeH="0" baseline="0" dirty="0">
              <a:ln>
                <a:noFill/>
              </a:ln>
              <a:solidFill>
                <a:srgbClr val="595959"/>
              </a:solidFill>
              <a:effectLst/>
              <a:latin typeface="Gill Sans" charset="0"/>
              <a:ea typeface="ヒラギノ角ゴ ProN W3" charset="-128"/>
              <a:cs typeface="ヒラギノ角ゴ ProN W3" charset="-128"/>
              <a:sym typeface="Gill Sans" charset="0"/>
            </a:endParaRPr>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Why should I care?</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3944600" cy="5016757"/>
          </a:xfrm>
          <a:prstGeom prst="rect">
            <a:avLst/>
          </a:prstGeom>
          <a:noFill/>
        </p:spPr>
        <p:txBody>
          <a:bodyPr wrap="square" rtlCol="0">
            <a:spAutoFit/>
          </a:bodyPr>
          <a:lstStyle/>
          <a:p>
            <a:pPr algn="l"/>
            <a:r>
              <a:rPr lang="en-US" sz="3200" dirty="0" smtClean="0">
                <a:solidFill>
                  <a:schemeClr val="tx1">
                    <a:lumMod val="65000"/>
                    <a:lumOff val="35000"/>
                  </a:schemeClr>
                </a:solidFill>
              </a:rPr>
              <a:t>Creating, offering, serving, and supporting interesting, actionable, sharable content </a:t>
            </a:r>
          </a:p>
          <a:p>
            <a:pPr algn="l"/>
            <a:r>
              <a:rPr lang="en-US" sz="3200" dirty="0" smtClean="0">
                <a:solidFill>
                  <a:schemeClr val="tx1">
                    <a:lumMod val="65000"/>
                    <a:lumOff val="35000"/>
                  </a:schemeClr>
                </a:solidFill>
              </a:rPr>
              <a:t>is vital. </a:t>
            </a:r>
          </a:p>
          <a:p>
            <a:pPr algn="l"/>
            <a:r>
              <a:rPr lang="en-US" sz="3200" dirty="0" smtClean="0">
                <a:solidFill>
                  <a:schemeClr val="tx1">
                    <a:lumMod val="65000"/>
                    <a:lumOff val="35000"/>
                  </a:schemeClr>
                </a:solidFill>
              </a:rPr>
              <a:t> </a:t>
            </a:r>
          </a:p>
          <a:p>
            <a:pPr algn="l"/>
            <a:r>
              <a:rPr lang="en-US" sz="3200" dirty="0" smtClean="0">
                <a:solidFill>
                  <a:schemeClr val="tx1">
                    <a:lumMod val="65000"/>
                    <a:lumOff val="35000"/>
                  </a:schemeClr>
                </a:solidFill>
              </a:rPr>
              <a:t>Content is out there. It happens.</a:t>
            </a:r>
          </a:p>
          <a:p>
            <a:pPr algn="l"/>
            <a:endParaRPr lang="en-US" sz="3200" dirty="0" smtClean="0">
              <a:solidFill>
                <a:schemeClr val="tx1">
                  <a:lumMod val="65000"/>
                  <a:lumOff val="35000"/>
                </a:schemeClr>
              </a:solidFill>
            </a:endParaRPr>
          </a:p>
          <a:p>
            <a:pPr algn="l"/>
            <a:r>
              <a:rPr lang="en-US" sz="3200" dirty="0" smtClean="0">
                <a:solidFill>
                  <a:schemeClr val="tx1">
                    <a:lumMod val="65000"/>
                    <a:lumOff val="35000"/>
                  </a:schemeClr>
                </a:solidFill>
              </a:rPr>
              <a:t>We need to control it.  And manage it.</a:t>
            </a:r>
          </a:p>
          <a:p>
            <a:pPr algn="l"/>
            <a:r>
              <a:rPr lang="en-US" sz="3200" dirty="0" smtClean="0">
                <a:solidFill>
                  <a:schemeClr val="tx1">
                    <a:lumMod val="65000"/>
                    <a:lumOff val="35000"/>
                  </a:schemeClr>
                </a:solidFill>
              </a:rPr>
              <a:t> </a:t>
            </a:r>
          </a:p>
          <a:p>
            <a:pPr algn="l"/>
            <a:r>
              <a:rPr lang="en-US" sz="3200" dirty="0" smtClean="0">
                <a:solidFill>
                  <a:schemeClr val="tx1">
                    <a:lumMod val="65000"/>
                    <a:lumOff val="35000"/>
                  </a:schemeClr>
                </a:solidFill>
              </a:rPr>
              <a:t>Not MORE.</a:t>
            </a:r>
          </a:p>
          <a:p>
            <a:pPr algn="l"/>
            <a:endParaRPr lang="en-US" sz="3200" dirty="0" smtClean="0">
              <a:solidFill>
                <a:schemeClr val="tx1">
                  <a:lumMod val="65000"/>
                  <a:lumOff val="35000"/>
                </a:schemeClr>
              </a:solidFill>
            </a:endParaRPr>
          </a:p>
          <a:p>
            <a:pPr algn="l"/>
            <a:r>
              <a:rPr lang="en-US" sz="3200" dirty="0" smtClean="0">
                <a:solidFill>
                  <a:schemeClr val="tx1">
                    <a:lumMod val="65000"/>
                    <a:lumOff val="35000"/>
                  </a:schemeClr>
                </a:solidFill>
              </a:rPr>
              <a:t>More MEANING.</a:t>
            </a:r>
          </a:p>
        </p:txBody>
      </p:sp>
      <p:pic>
        <p:nvPicPr>
          <p:cNvPr id="8" name="Picture 7" descr="Screen shot 2012-07-17 at 11.38.43 AM.png"/>
          <p:cNvPicPr>
            <a:picLocks noChangeAspect="1"/>
          </p:cNvPicPr>
          <p:nvPr/>
        </p:nvPicPr>
        <p:blipFill>
          <a:blip r:embed="rId2"/>
          <a:stretch>
            <a:fillRect/>
          </a:stretch>
        </p:blipFill>
        <p:spPr>
          <a:xfrm>
            <a:off x="8509000" y="4016307"/>
            <a:ext cx="5334000" cy="4213293"/>
          </a:xfrm>
          <a:prstGeom prst="rect">
            <a:avLst/>
          </a:prstGeom>
        </p:spPr>
      </p:pic>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3251200" y="39481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7200" kern="0" dirty="0" smtClean="0">
                <a:solidFill>
                  <a:srgbClr val="FF6600"/>
                </a:solidFill>
                <a:latin typeface="+mj-lt"/>
                <a:ea typeface="+mj-ea"/>
                <a:cs typeface="+mj-cs"/>
              </a:rPr>
              <a:t>What makes content valuable?</a:t>
            </a:r>
            <a:endParaRPr kumimoji="0" lang="en-US" sz="7200" b="0" i="0" u="none" strike="noStrike" kern="0" cap="none" spc="0" normalizeH="0" baseline="0" noProof="0" dirty="0">
              <a:ln>
                <a:noFill/>
              </a:ln>
              <a:solidFill>
                <a:srgbClr val="FF6600"/>
              </a:solidFill>
              <a:effectLst/>
              <a:uLnTx/>
              <a:uFillTx/>
              <a:latin typeface="+mj-lt"/>
              <a:ea typeface="+mj-ea"/>
              <a:cs typeface="+mj-cs"/>
              <a:sym typeface="Gill Sans" charset="0"/>
            </a:endParaRPr>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bwMode="auto">
          <a:xfrm>
            <a:off x="3632200" y="1066800"/>
            <a:ext cx="8458200" cy="5791200"/>
          </a:xfrm>
          <a:prstGeom prst="rect">
            <a:avLst/>
          </a:prstGeom>
          <a:solidFill>
            <a:schemeClr val="tx1"/>
          </a:solidFill>
          <a:ln w="25400" cap="flat" cmpd="sng" algn="ctr">
            <a:solidFill>
              <a:schemeClr val="bg2"/>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pic>
        <p:nvPicPr>
          <p:cNvPr id="8" name="Picture 7" descr="Screen shot 2012-07-17 at 3.04.36 PM.png"/>
          <p:cNvPicPr>
            <a:picLocks noChangeAspect="1"/>
          </p:cNvPicPr>
          <p:nvPr/>
        </p:nvPicPr>
        <p:blipFill>
          <a:blip r:embed="rId2"/>
          <a:stretch>
            <a:fillRect/>
          </a:stretch>
        </p:blipFill>
        <p:spPr>
          <a:xfrm>
            <a:off x="4394200" y="1447800"/>
            <a:ext cx="7006897" cy="4876800"/>
          </a:xfrm>
          <a:prstGeom prst="rect">
            <a:avLst/>
          </a:prstGeom>
        </p:spPr>
      </p:pic>
      <p:pic>
        <p:nvPicPr>
          <p:cNvPr id="10" name="Picture 9" descr="Screen shot 2012-07-17 at 3.07.40 PM.png"/>
          <p:cNvPicPr>
            <a:picLocks noChangeAspect="1"/>
          </p:cNvPicPr>
          <p:nvPr/>
        </p:nvPicPr>
        <p:blipFill>
          <a:blip r:embed="rId3"/>
          <a:stretch>
            <a:fillRect/>
          </a:stretch>
        </p:blipFill>
        <p:spPr>
          <a:xfrm>
            <a:off x="3556000" y="457200"/>
            <a:ext cx="8636000" cy="698500"/>
          </a:xfrm>
          <a:prstGeom prst="rect">
            <a:avLst/>
          </a:prstGeom>
        </p:spPr>
      </p:pic>
      <p:sp>
        <p:nvSpPr>
          <p:cNvPr id="11" name="TextBox 10"/>
          <p:cNvSpPr txBox="1"/>
          <p:nvPr/>
        </p:nvSpPr>
        <p:spPr>
          <a:xfrm>
            <a:off x="10109200" y="6781800"/>
            <a:ext cx="2057400" cy="923330"/>
          </a:xfrm>
          <a:prstGeom prst="rect">
            <a:avLst/>
          </a:prstGeom>
          <a:noFill/>
        </p:spPr>
        <p:txBody>
          <a:bodyPr wrap="square" rtlCol="0">
            <a:spAutoFit/>
          </a:bodyPr>
          <a:lstStyle/>
          <a:p>
            <a:r>
              <a:rPr lang="en-US" sz="5400" b="1" dirty="0" smtClean="0">
                <a:solidFill>
                  <a:srgbClr val="595959"/>
                </a:solidFill>
                <a:latin typeface="Arial"/>
                <a:cs typeface="Arial"/>
              </a:rPr>
              <a:t>0</a:t>
            </a:r>
            <a:r>
              <a:rPr lang="en-US" dirty="0" smtClean="0">
                <a:solidFill>
                  <a:srgbClr val="595959"/>
                </a:solidFill>
                <a:latin typeface="Arial"/>
                <a:cs typeface="Arial"/>
              </a:rPr>
              <a:t> views</a:t>
            </a:r>
            <a:endParaRPr lang="en-US" dirty="0"/>
          </a:p>
        </p:txBody>
      </p:sp>
    </p:spTree>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The Valuable Content Checklist™</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5" name="Rectangle 4"/>
          <p:cNvSpPr/>
          <p:nvPr/>
        </p:nvSpPr>
        <p:spPr bwMode="auto">
          <a:xfrm>
            <a:off x="5461000" y="2743200"/>
            <a:ext cx="4876800" cy="1371600"/>
          </a:xfrm>
          <a:prstGeom prst="rect">
            <a:avLst/>
          </a:prstGeom>
          <a:solidFill>
            <a:srgbClr val="FF6600"/>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7" name="Rectangle 6"/>
          <p:cNvSpPr/>
          <p:nvPr/>
        </p:nvSpPr>
        <p:spPr bwMode="auto">
          <a:xfrm>
            <a:off x="5461000" y="1371600"/>
            <a:ext cx="4876800" cy="1371600"/>
          </a:xfrm>
          <a:prstGeom prst="rect">
            <a:avLst/>
          </a:prstGeom>
          <a:solidFill>
            <a:srgbClr val="BC005D"/>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8" name="Rectangle 7"/>
          <p:cNvSpPr/>
          <p:nvPr/>
        </p:nvSpPr>
        <p:spPr bwMode="auto">
          <a:xfrm>
            <a:off x="5461000" y="5486400"/>
            <a:ext cx="4876800" cy="1371600"/>
          </a:xfrm>
          <a:prstGeom prst="rect">
            <a:avLst/>
          </a:prstGeom>
          <a:solidFill>
            <a:srgbClr val="B4BA34"/>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11" name="Rectangle 10"/>
          <p:cNvSpPr/>
          <p:nvPr/>
        </p:nvSpPr>
        <p:spPr bwMode="auto">
          <a:xfrm>
            <a:off x="5461000" y="6858000"/>
            <a:ext cx="4876800" cy="1371600"/>
          </a:xfrm>
          <a:prstGeom prst="rect">
            <a:avLst/>
          </a:prstGeom>
          <a:solidFill>
            <a:srgbClr val="008DAC"/>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12" name="Rectangle 11"/>
          <p:cNvSpPr/>
          <p:nvPr/>
        </p:nvSpPr>
        <p:spPr bwMode="auto">
          <a:xfrm>
            <a:off x="5461000" y="4114800"/>
            <a:ext cx="4876800" cy="1371600"/>
          </a:xfrm>
          <a:prstGeom prst="rect">
            <a:avLst/>
          </a:prstGeom>
          <a:solidFill>
            <a:srgbClr val="49249B"/>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13" name="TextBox 12"/>
          <p:cNvSpPr txBox="1"/>
          <p:nvPr/>
        </p:nvSpPr>
        <p:spPr>
          <a:xfrm>
            <a:off x="584200" y="1987689"/>
            <a:ext cx="14630400" cy="5632311"/>
          </a:xfrm>
          <a:prstGeom prst="rect">
            <a:avLst/>
          </a:prstGeom>
          <a:noFill/>
        </p:spPr>
        <p:txBody>
          <a:bodyPr wrap="square" rtlCol="0">
            <a:spAutoFit/>
          </a:bodyPr>
          <a:lstStyle/>
          <a:p>
            <a:r>
              <a:rPr lang="en-US" sz="3200" b="1" dirty="0" smtClean="0"/>
              <a:t> </a:t>
            </a:r>
            <a:r>
              <a:rPr lang="en-US" sz="4000" b="1" dirty="0" smtClean="0">
                <a:solidFill>
                  <a:schemeClr val="bg1"/>
                </a:solidFill>
              </a:rPr>
              <a:t>Findable</a:t>
            </a:r>
          </a:p>
          <a:p>
            <a:pPr lvl="0"/>
            <a:endParaRPr lang="en-US" sz="4000" b="1" dirty="0" smtClean="0">
              <a:solidFill>
                <a:schemeClr val="bg1"/>
              </a:solidFill>
            </a:endParaRPr>
          </a:p>
          <a:p>
            <a:pPr lvl="0"/>
            <a:r>
              <a:rPr lang="en-US" sz="4000" b="1" dirty="0" smtClean="0">
                <a:solidFill>
                  <a:schemeClr val="bg1"/>
                </a:solidFill>
              </a:rPr>
              <a:t>Readable</a:t>
            </a:r>
          </a:p>
          <a:p>
            <a:pPr lvl="0"/>
            <a:endParaRPr lang="en-US" sz="4000" b="1" dirty="0" smtClean="0">
              <a:solidFill>
                <a:schemeClr val="bg1"/>
              </a:solidFill>
            </a:endParaRPr>
          </a:p>
          <a:p>
            <a:pPr lvl="0"/>
            <a:r>
              <a:rPr lang="en-US" sz="4000" b="1" dirty="0" smtClean="0">
                <a:solidFill>
                  <a:schemeClr val="bg1"/>
                </a:solidFill>
              </a:rPr>
              <a:t>Understandable</a:t>
            </a:r>
          </a:p>
          <a:p>
            <a:pPr lvl="0"/>
            <a:endParaRPr lang="en-US" sz="4000" b="1" dirty="0" smtClean="0">
              <a:solidFill>
                <a:schemeClr val="bg1"/>
              </a:solidFill>
            </a:endParaRPr>
          </a:p>
          <a:p>
            <a:pPr lvl="0"/>
            <a:r>
              <a:rPr lang="en-US" sz="4000" b="1" dirty="0" smtClean="0">
                <a:solidFill>
                  <a:schemeClr val="bg1"/>
                </a:solidFill>
              </a:rPr>
              <a:t>Actionable</a:t>
            </a:r>
          </a:p>
          <a:p>
            <a:pPr lvl="0"/>
            <a:endParaRPr lang="en-US" sz="4000" b="1" dirty="0" smtClean="0">
              <a:solidFill>
                <a:schemeClr val="bg1"/>
              </a:solidFill>
            </a:endParaRPr>
          </a:p>
          <a:p>
            <a:pPr lvl="0"/>
            <a:r>
              <a:rPr lang="en-US" sz="4000" b="1" dirty="0" smtClean="0">
                <a:solidFill>
                  <a:schemeClr val="bg1"/>
                </a:solidFill>
              </a:rPr>
              <a:t>Shareable</a:t>
            </a:r>
            <a:endParaRPr lang="en-US" sz="4000" b="1" dirty="0">
              <a:solidFill>
                <a:schemeClr val="bg1"/>
              </a:solidFill>
            </a:endParaRPr>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The Valuable Content Checklist™</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6124754"/>
          </a:xfrm>
          <a:prstGeom prst="rect">
            <a:avLst/>
          </a:prstGeom>
          <a:noFill/>
        </p:spPr>
        <p:txBody>
          <a:bodyPr wrap="square" rtlCol="0">
            <a:spAutoFit/>
          </a:bodyPr>
          <a:lstStyle/>
          <a:p>
            <a:r>
              <a:rPr lang="en-US" sz="3200" dirty="0" smtClean="0"/>
              <a:t> </a:t>
            </a:r>
          </a:p>
          <a:p>
            <a:pPr lvl="0"/>
            <a:r>
              <a:rPr lang="en-US" sz="4000" dirty="0" smtClean="0">
                <a:solidFill>
                  <a:srgbClr val="BC005D"/>
                </a:solidFill>
              </a:rPr>
              <a:t>Findable: </a:t>
            </a:r>
            <a:r>
              <a:rPr lang="en-US" sz="4000" i="1" dirty="0" smtClean="0">
                <a:solidFill>
                  <a:srgbClr val="BC005D"/>
                </a:solidFill>
              </a:rPr>
              <a:t>Can the user find the content?</a:t>
            </a:r>
          </a:p>
          <a:p>
            <a:pPr lvl="0"/>
            <a:endParaRPr lang="en-US" sz="4000" dirty="0" smtClean="0">
              <a:solidFill>
                <a:srgbClr val="595959"/>
              </a:solidFill>
            </a:endParaRPr>
          </a:p>
          <a:p>
            <a:pPr lvl="0"/>
            <a:r>
              <a:rPr lang="en-US" sz="4000" dirty="0" smtClean="0">
                <a:solidFill>
                  <a:schemeClr val="bg1">
                    <a:lumMod val="75000"/>
                  </a:schemeClr>
                </a:solidFill>
              </a:rPr>
              <a:t>Readable</a:t>
            </a:r>
          </a:p>
          <a:p>
            <a:pPr lvl="0"/>
            <a:endParaRPr lang="en-US" sz="4000" dirty="0" smtClean="0">
              <a:solidFill>
                <a:schemeClr val="bg1">
                  <a:lumMod val="75000"/>
                </a:schemeClr>
              </a:solidFill>
            </a:endParaRPr>
          </a:p>
          <a:p>
            <a:pPr lvl="0"/>
            <a:r>
              <a:rPr lang="en-US" sz="4000" dirty="0" smtClean="0">
                <a:solidFill>
                  <a:schemeClr val="bg1">
                    <a:lumMod val="75000"/>
                  </a:schemeClr>
                </a:solidFill>
              </a:rPr>
              <a:t>Understandable</a:t>
            </a:r>
          </a:p>
          <a:p>
            <a:pPr lvl="0"/>
            <a:endParaRPr lang="en-US" sz="4000" dirty="0" smtClean="0">
              <a:solidFill>
                <a:schemeClr val="bg1">
                  <a:lumMod val="75000"/>
                </a:schemeClr>
              </a:solidFill>
            </a:endParaRPr>
          </a:p>
          <a:p>
            <a:pPr lvl="0"/>
            <a:r>
              <a:rPr lang="en-US" sz="4000" dirty="0" smtClean="0">
                <a:solidFill>
                  <a:schemeClr val="bg1">
                    <a:lumMod val="75000"/>
                  </a:schemeClr>
                </a:solidFill>
              </a:rPr>
              <a:t>Actionable</a:t>
            </a:r>
          </a:p>
          <a:p>
            <a:pPr lvl="0"/>
            <a:endParaRPr lang="en-US" sz="4000" dirty="0" smtClean="0">
              <a:solidFill>
                <a:schemeClr val="bg1">
                  <a:lumMod val="75000"/>
                </a:schemeClr>
              </a:solidFill>
            </a:endParaRPr>
          </a:p>
          <a:p>
            <a:pPr lvl="0"/>
            <a:r>
              <a:rPr lang="en-US" sz="4000" dirty="0" smtClean="0">
                <a:solidFill>
                  <a:schemeClr val="bg1">
                    <a:lumMod val="75000"/>
                  </a:schemeClr>
                </a:solidFill>
              </a:rPr>
              <a:t>Shareable</a:t>
            </a:r>
            <a:endParaRPr lang="en-US" sz="4000" dirty="0">
              <a:solidFill>
                <a:schemeClr val="bg1">
                  <a:lumMod val="75000"/>
                </a:schemeClr>
              </a:solidFill>
            </a:endParaRP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438400" y="4648200"/>
            <a:ext cx="11379200" cy="1219200"/>
          </a:xfrm>
        </p:spPr>
        <p:txBody>
          <a:bodyPr/>
          <a:lstStyle/>
          <a:p>
            <a:r>
              <a:rPr lang="en-US" sz="2800" dirty="0" smtClean="0">
                <a:solidFill>
                  <a:srgbClr val="595959"/>
                </a:solidFill>
              </a:rPr>
              <a:t>Michael “Spell” Spellacy</a:t>
            </a:r>
          </a:p>
          <a:p>
            <a:r>
              <a:rPr lang="en-US" sz="2800" dirty="0" err="1" smtClean="0">
                <a:solidFill>
                  <a:srgbClr val="595959"/>
                </a:solidFill>
              </a:rPr>
              <a:t>DigiKnow</a:t>
            </a:r>
            <a:r>
              <a:rPr lang="en-US" sz="2800" dirty="0" smtClean="0">
                <a:solidFill>
                  <a:srgbClr val="595959"/>
                </a:solidFill>
              </a:rPr>
              <a:t>, July 18, 2012</a:t>
            </a:r>
            <a:endParaRPr lang="en-US" sz="2800" dirty="0">
              <a:solidFill>
                <a:srgbClr val="595959"/>
              </a:solidFill>
            </a:endParaRPr>
          </a:p>
        </p:txBody>
      </p:sp>
      <p:sp>
        <p:nvSpPr>
          <p:cNvPr id="5" name="Title 1"/>
          <p:cNvSpPr>
            <a:spLocks noGrp="1"/>
          </p:cNvSpPr>
          <p:nvPr>
            <p:ph type="ctrTitle"/>
          </p:nvPr>
        </p:nvSpPr>
        <p:spPr>
          <a:xfrm>
            <a:off x="1244600" y="2840038"/>
            <a:ext cx="13817600" cy="1960562"/>
          </a:xfrm>
        </p:spPr>
        <p:txBody>
          <a:bodyPr/>
          <a:lstStyle/>
          <a:p>
            <a:r>
              <a:rPr lang="en-US" sz="8000" dirty="0" smtClean="0">
                <a:solidFill>
                  <a:srgbClr val="FF6600"/>
                </a:solidFill>
                <a:latin typeface="+mj-lt"/>
              </a:rPr>
              <a:t>Web Site Optimization 101</a:t>
            </a:r>
            <a:endParaRPr lang="en-US" dirty="0">
              <a:solidFill>
                <a:srgbClr val="FF6600"/>
              </a:solidFill>
              <a:latin typeface="+mj-lt"/>
            </a:endParaRPr>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The Valuable Content Checklist™</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6124754"/>
          </a:xfrm>
          <a:prstGeom prst="rect">
            <a:avLst/>
          </a:prstGeom>
          <a:noFill/>
        </p:spPr>
        <p:txBody>
          <a:bodyPr wrap="square" rtlCol="0">
            <a:spAutoFit/>
          </a:bodyPr>
          <a:lstStyle/>
          <a:p>
            <a:r>
              <a:rPr lang="en-US" sz="3200" dirty="0" smtClean="0"/>
              <a:t> </a:t>
            </a:r>
          </a:p>
          <a:p>
            <a:pPr lvl="0"/>
            <a:r>
              <a:rPr lang="en-US" sz="4000" dirty="0" smtClean="0">
                <a:solidFill>
                  <a:srgbClr val="BFBFBF"/>
                </a:solidFill>
              </a:rPr>
              <a:t>Findable</a:t>
            </a:r>
          </a:p>
          <a:p>
            <a:pPr lvl="0"/>
            <a:endParaRPr lang="en-US" sz="4000" dirty="0" smtClean="0">
              <a:solidFill>
                <a:srgbClr val="595959"/>
              </a:solidFill>
            </a:endParaRPr>
          </a:p>
          <a:p>
            <a:pPr lvl="0"/>
            <a:r>
              <a:rPr lang="en-US" sz="4000" dirty="0" smtClean="0">
                <a:solidFill>
                  <a:srgbClr val="FF6600"/>
                </a:solidFill>
              </a:rPr>
              <a:t>Readable: </a:t>
            </a:r>
            <a:r>
              <a:rPr lang="en-US" sz="4000" i="1" dirty="0" smtClean="0">
                <a:solidFill>
                  <a:srgbClr val="FF6600"/>
                </a:solidFill>
              </a:rPr>
              <a:t>Can the user read the content?</a:t>
            </a:r>
          </a:p>
          <a:p>
            <a:pPr lvl="0"/>
            <a:endParaRPr lang="en-US" sz="4000" dirty="0" smtClean="0">
              <a:solidFill>
                <a:schemeClr val="bg1">
                  <a:lumMod val="75000"/>
                </a:schemeClr>
              </a:solidFill>
            </a:endParaRPr>
          </a:p>
          <a:p>
            <a:pPr lvl="0"/>
            <a:r>
              <a:rPr lang="en-US" sz="4000" dirty="0" smtClean="0">
                <a:solidFill>
                  <a:schemeClr val="bg1">
                    <a:lumMod val="75000"/>
                  </a:schemeClr>
                </a:solidFill>
              </a:rPr>
              <a:t>Understandable</a:t>
            </a:r>
          </a:p>
          <a:p>
            <a:pPr lvl="0"/>
            <a:endParaRPr lang="en-US" sz="4000" dirty="0" smtClean="0">
              <a:solidFill>
                <a:schemeClr val="bg1">
                  <a:lumMod val="75000"/>
                </a:schemeClr>
              </a:solidFill>
            </a:endParaRPr>
          </a:p>
          <a:p>
            <a:pPr lvl="0"/>
            <a:r>
              <a:rPr lang="en-US" sz="4000" dirty="0" smtClean="0">
                <a:solidFill>
                  <a:schemeClr val="bg1">
                    <a:lumMod val="75000"/>
                  </a:schemeClr>
                </a:solidFill>
              </a:rPr>
              <a:t>Actionable</a:t>
            </a:r>
          </a:p>
          <a:p>
            <a:pPr lvl="0"/>
            <a:endParaRPr lang="en-US" sz="4000" dirty="0" smtClean="0">
              <a:solidFill>
                <a:schemeClr val="bg1">
                  <a:lumMod val="75000"/>
                </a:schemeClr>
              </a:solidFill>
            </a:endParaRPr>
          </a:p>
          <a:p>
            <a:pPr lvl="0"/>
            <a:r>
              <a:rPr lang="en-US" sz="4000" dirty="0" smtClean="0">
                <a:solidFill>
                  <a:schemeClr val="bg1">
                    <a:lumMod val="75000"/>
                  </a:schemeClr>
                </a:solidFill>
              </a:rPr>
              <a:t>Shareable</a:t>
            </a:r>
            <a:endParaRPr lang="en-US" sz="4000" dirty="0">
              <a:solidFill>
                <a:schemeClr val="bg1">
                  <a:lumMod val="75000"/>
                </a:schemeClr>
              </a:solidFill>
            </a:endParaRPr>
          </a:p>
        </p:txBody>
      </p:sp>
    </p:spTree>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The Valuable Content Checklist™</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6124754"/>
          </a:xfrm>
          <a:prstGeom prst="rect">
            <a:avLst/>
          </a:prstGeom>
          <a:noFill/>
        </p:spPr>
        <p:txBody>
          <a:bodyPr wrap="square" rtlCol="0">
            <a:spAutoFit/>
          </a:bodyPr>
          <a:lstStyle/>
          <a:p>
            <a:r>
              <a:rPr lang="en-US" sz="3200" dirty="0" smtClean="0"/>
              <a:t> </a:t>
            </a:r>
          </a:p>
          <a:p>
            <a:pPr lvl="0"/>
            <a:r>
              <a:rPr lang="en-US" sz="4000" dirty="0" smtClean="0">
                <a:solidFill>
                  <a:schemeClr val="bg1">
                    <a:lumMod val="75000"/>
                  </a:schemeClr>
                </a:solidFill>
              </a:rPr>
              <a:t>Findable</a:t>
            </a:r>
          </a:p>
          <a:p>
            <a:pPr lvl="0"/>
            <a:endParaRPr lang="en-US" sz="4000" dirty="0" smtClean="0">
              <a:solidFill>
                <a:srgbClr val="595959"/>
              </a:solidFill>
            </a:endParaRPr>
          </a:p>
          <a:p>
            <a:pPr lvl="0"/>
            <a:r>
              <a:rPr lang="en-US" sz="4000" dirty="0" smtClean="0">
                <a:solidFill>
                  <a:schemeClr val="bg1">
                    <a:lumMod val="75000"/>
                  </a:schemeClr>
                </a:solidFill>
              </a:rPr>
              <a:t>Readable</a:t>
            </a:r>
          </a:p>
          <a:p>
            <a:pPr lvl="0"/>
            <a:endParaRPr lang="en-US" sz="4000" dirty="0" smtClean="0">
              <a:solidFill>
                <a:schemeClr val="bg1">
                  <a:lumMod val="75000"/>
                </a:schemeClr>
              </a:solidFill>
            </a:endParaRPr>
          </a:p>
          <a:p>
            <a:pPr lvl="0"/>
            <a:r>
              <a:rPr lang="en-US" sz="4000" dirty="0" smtClean="0">
                <a:solidFill>
                  <a:srgbClr val="49249B"/>
                </a:solidFill>
              </a:rPr>
              <a:t>Understandable: </a:t>
            </a:r>
            <a:r>
              <a:rPr lang="en-US" sz="4000" i="1" dirty="0" smtClean="0">
                <a:solidFill>
                  <a:srgbClr val="49249B"/>
                </a:solidFill>
              </a:rPr>
              <a:t>Can the user understand the content?</a:t>
            </a:r>
          </a:p>
          <a:p>
            <a:pPr lvl="0"/>
            <a:endParaRPr lang="en-US" sz="4000" dirty="0" smtClean="0">
              <a:solidFill>
                <a:schemeClr val="bg1">
                  <a:lumMod val="75000"/>
                </a:schemeClr>
              </a:solidFill>
            </a:endParaRPr>
          </a:p>
          <a:p>
            <a:pPr lvl="0"/>
            <a:r>
              <a:rPr lang="en-US" sz="4000" dirty="0" smtClean="0">
                <a:solidFill>
                  <a:schemeClr val="bg1">
                    <a:lumMod val="75000"/>
                  </a:schemeClr>
                </a:solidFill>
              </a:rPr>
              <a:t>Actionable</a:t>
            </a:r>
          </a:p>
          <a:p>
            <a:pPr lvl="0"/>
            <a:endParaRPr lang="en-US" sz="4000" dirty="0" smtClean="0">
              <a:solidFill>
                <a:schemeClr val="bg1">
                  <a:lumMod val="75000"/>
                </a:schemeClr>
              </a:solidFill>
            </a:endParaRPr>
          </a:p>
          <a:p>
            <a:pPr lvl="0"/>
            <a:r>
              <a:rPr lang="en-US" sz="4000" dirty="0" smtClean="0">
                <a:solidFill>
                  <a:schemeClr val="bg1">
                    <a:lumMod val="75000"/>
                  </a:schemeClr>
                </a:solidFill>
              </a:rPr>
              <a:t>Shareable</a:t>
            </a:r>
            <a:endParaRPr lang="en-US" sz="4000" dirty="0">
              <a:solidFill>
                <a:schemeClr val="bg1">
                  <a:lumMod val="75000"/>
                </a:schemeClr>
              </a:solidFill>
            </a:endParaRPr>
          </a:p>
        </p:txBody>
      </p:sp>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The Valuable Content Checklist™</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6124754"/>
          </a:xfrm>
          <a:prstGeom prst="rect">
            <a:avLst/>
          </a:prstGeom>
          <a:noFill/>
        </p:spPr>
        <p:txBody>
          <a:bodyPr wrap="square" rtlCol="0">
            <a:spAutoFit/>
          </a:bodyPr>
          <a:lstStyle/>
          <a:p>
            <a:r>
              <a:rPr lang="en-US" sz="3200" dirty="0" smtClean="0"/>
              <a:t> </a:t>
            </a:r>
          </a:p>
          <a:p>
            <a:pPr lvl="0"/>
            <a:r>
              <a:rPr lang="en-US" sz="4000" dirty="0" smtClean="0">
                <a:solidFill>
                  <a:schemeClr val="bg1">
                    <a:lumMod val="75000"/>
                  </a:schemeClr>
                </a:solidFill>
              </a:rPr>
              <a:t>Findable</a:t>
            </a:r>
          </a:p>
          <a:p>
            <a:pPr lvl="0"/>
            <a:endParaRPr lang="en-US" sz="4000" dirty="0" smtClean="0">
              <a:solidFill>
                <a:srgbClr val="595959"/>
              </a:solidFill>
            </a:endParaRPr>
          </a:p>
          <a:p>
            <a:pPr lvl="0"/>
            <a:r>
              <a:rPr lang="en-US" sz="4000" dirty="0" smtClean="0">
                <a:solidFill>
                  <a:schemeClr val="bg1">
                    <a:lumMod val="75000"/>
                  </a:schemeClr>
                </a:solidFill>
              </a:rPr>
              <a:t>Readable</a:t>
            </a:r>
          </a:p>
          <a:p>
            <a:pPr lvl="0"/>
            <a:endParaRPr lang="en-US" sz="4000" dirty="0" smtClean="0">
              <a:solidFill>
                <a:schemeClr val="bg1">
                  <a:lumMod val="75000"/>
                </a:schemeClr>
              </a:solidFill>
            </a:endParaRPr>
          </a:p>
          <a:p>
            <a:pPr lvl="0"/>
            <a:r>
              <a:rPr lang="en-US" sz="4000" dirty="0" smtClean="0">
                <a:solidFill>
                  <a:schemeClr val="bg1">
                    <a:lumMod val="75000"/>
                  </a:schemeClr>
                </a:solidFill>
              </a:rPr>
              <a:t>Understandable</a:t>
            </a:r>
          </a:p>
          <a:p>
            <a:pPr lvl="0"/>
            <a:endParaRPr lang="en-US" sz="4000" dirty="0" smtClean="0">
              <a:solidFill>
                <a:schemeClr val="bg1">
                  <a:lumMod val="75000"/>
                </a:schemeClr>
              </a:solidFill>
            </a:endParaRPr>
          </a:p>
          <a:p>
            <a:pPr lvl="0"/>
            <a:r>
              <a:rPr lang="en-US" sz="4000" dirty="0" smtClean="0">
                <a:solidFill>
                  <a:srgbClr val="B4BA34"/>
                </a:solidFill>
              </a:rPr>
              <a:t>Actionable: </a:t>
            </a:r>
            <a:r>
              <a:rPr lang="en-US" sz="4000" i="1" dirty="0" smtClean="0">
                <a:solidFill>
                  <a:srgbClr val="B4BA34"/>
                </a:solidFill>
              </a:rPr>
              <a:t>Will the user want to take action?</a:t>
            </a:r>
          </a:p>
          <a:p>
            <a:pPr lvl="0"/>
            <a:endParaRPr lang="en-US" sz="4000" dirty="0" smtClean="0">
              <a:solidFill>
                <a:schemeClr val="bg1">
                  <a:lumMod val="75000"/>
                </a:schemeClr>
              </a:solidFill>
            </a:endParaRPr>
          </a:p>
          <a:p>
            <a:pPr lvl="0"/>
            <a:r>
              <a:rPr lang="en-US" sz="4000" dirty="0" smtClean="0">
                <a:solidFill>
                  <a:schemeClr val="bg1">
                    <a:lumMod val="75000"/>
                  </a:schemeClr>
                </a:solidFill>
              </a:rPr>
              <a:t>Shareable</a:t>
            </a:r>
            <a:endParaRPr lang="en-US" sz="4000" dirty="0">
              <a:solidFill>
                <a:schemeClr val="bg1">
                  <a:lumMod val="75000"/>
                </a:schemeClr>
              </a:solidFill>
            </a:endParaRPr>
          </a:p>
        </p:txBody>
      </p:sp>
    </p:spTree>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The Valuable Content Checklist™</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6124754"/>
          </a:xfrm>
          <a:prstGeom prst="rect">
            <a:avLst/>
          </a:prstGeom>
          <a:noFill/>
        </p:spPr>
        <p:txBody>
          <a:bodyPr wrap="square" rtlCol="0">
            <a:spAutoFit/>
          </a:bodyPr>
          <a:lstStyle/>
          <a:p>
            <a:r>
              <a:rPr lang="en-US" sz="3200" dirty="0" smtClean="0"/>
              <a:t> </a:t>
            </a:r>
          </a:p>
          <a:p>
            <a:pPr lvl="0"/>
            <a:r>
              <a:rPr lang="en-US" sz="4000" dirty="0" smtClean="0">
                <a:solidFill>
                  <a:schemeClr val="bg1">
                    <a:lumMod val="75000"/>
                  </a:schemeClr>
                </a:solidFill>
              </a:rPr>
              <a:t>Findable</a:t>
            </a:r>
          </a:p>
          <a:p>
            <a:pPr lvl="0"/>
            <a:endParaRPr lang="en-US" sz="4000" dirty="0" smtClean="0">
              <a:solidFill>
                <a:srgbClr val="595959"/>
              </a:solidFill>
            </a:endParaRPr>
          </a:p>
          <a:p>
            <a:pPr lvl="0"/>
            <a:r>
              <a:rPr lang="en-US" sz="4000" dirty="0" smtClean="0">
                <a:solidFill>
                  <a:schemeClr val="bg1">
                    <a:lumMod val="75000"/>
                  </a:schemeClr>
                </a:solidFill>
              </a:rPr>
              <a:t>Readable</a:t>
            </a:r>
          </a:p>
          <a:p>
            <a:pPr lvl="0"/>
            <a:endParaRPr lang="en-US" sz="4000" dirty="0" smtClean="0">
              <a:solidFill>
                <a:schemeClr val="bg1">
                  <a:lumMod val="75000"/>
                </a:schemeClr>
              </a:solidFill>
            </a:endParaRPr>
          </a:p>
          <a:p>
            <a:pPr lvl="0"/>
            <a:r>
              <a:rPr lang="en-US" sz="4000" dirty="0" smtClean="0">
                <a:solidFill>
                  <a:schemeClr val="bg1">
                    <a:lumMod val="75000"/>
                  </a:schemeClr>
                </a:solidFill>
              </a:rPr>
              <a:t>Understandable</a:t>
            </a:r>
          </a:p>
          <a:p>
            <a:pPr lvl="0"/>
            <a:endParaRPr lang="en-US" sz="4000" dirty="0" smtClean="0">
              <a:solidFill>
                <a:schemeClr val="bg1">
                  <a:lumMod val="75000"/>
                </a:schemeClr>
              </a:solidFill>
            </a:endParaRPr>
          </a:p>
          <a:p>
            <a:pPr lvl="0"/>
            <a:r>
              <a:rPr lang="en-US" sz="4000" dirty="0" smtClean="0">
                <a:solidFill>
                  <a:schemeClr val="bg1">
                    <a:lumMod val="75000"/>
                  </a:schemeClr>
                </a:solidFill>
              </a:rPr>
              <a:t>Actionable</a:t>
            </a:r>
          </a:p>
          <a:p>
            <a:pPr lvl="0"/>
            <a:endParaRPr lang="en-US" sz="4000" dirty="0" smtClean="0">
              <a:solidFill>
                <a:schemeClr val="bg1">
                  <a:lumMod val="75000"/>
                </a:schemeClr>
              </a:solidFill>
            </a:endParaRPr>
          </a:p>
          <a:p>
            <a:pPr lvl="0"/>
            <a:r>
              <a:rPr lang="en-US" sz="4000" dirty="0" smtClean="0">
                <a:solidFill>
                  <a:srgbClr val="008DAC"/>
                </a:solidFill>
              </a:rPr>
              <a:t>Shareable: </a:t>
            </a:r>
            <a:r>
              <a:rPr lang="en-US" sz="4000" i="1" dirty="0" smtClean="0">
                <a:solidFill>
                  <a:srgbClr val="008DAC"/>
                </a:solidFill>
              </a:rPr>
              <a:t>Will the user share the content?</a:t>
            </a:r>
            <a:endParaRPr lang="en-US" sz="4000" i="1" dirty="0">
              <a:solidFill>
                <a:srgbClr val="008DAC"/>
              </a:solidFill>
            </a:endParaRPr>
          </a:p>
        </p:txBody>
      </p:sp>
    </p:spTree>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Use the checklist,</a:t>
            </a:r>
            <a:r>
              <a:rPr kumimoji="0" lang="en-US" sz="4400" b="0" i="0" u="none" strike="noStrike" kern="0" cap="none" spc="0" normalizeH="0" noProof="0" dirty="0" smtClean="0">
                <a:ln>
                  <a:noFill/>
                </a:ln>
                <a:solidFill>
                  <a:srgbClr val="FF6600"/>
                </a:solidFill>
                <a:effectLst/>
                <a:uLnTx/>
                <a:uFillTx/>
                <a:latin typeface="+mn-lt"/>
                <a:ea typeface="+mj-ea"/>
                <a:cs typeface="+mj-cs"/>
                <a:sym typeface="Gill Sans" charset="0"/>
              </a:rPr>
              <a:t> but make it matter.</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8458200" cy="5139868"/>
          </a:xfrm>
          <a:prstGeom prst="rect">
            <a:avLst/>
          </a:prstGeom>
          <a:noFill/>
        </p:spPr>
        <p:txBody>
          <a:bodyPr wrap="square" rtlCol="0">
            <a:spAutoFit/>
          </a:bodyPr>
          <a:lstStyle/>
          <a:p>
            <a:pPr algn="l"/>
            <a:r>
              <a:rPr lang="en-US" sz="3200" dirty="0" smtClean="0">
                <a:solidFill>
                  <a:srgbClr val="595959"/>
                </a:solidFill>
              </a:rPr>
              <a:t>Remember to start with the BIG QUESTIONS:</a:t>
            </a:r>
          </a:p>
          <a:p>
            <a:endParaRPr lang="en-US" sz="3200" dirty="0" smtClean="0">
              <a:solidFill>
                <a:srgbClr val="595959"/>
              </a:solidFill>
            </a:endParaRPr>
          </a:p>
          <a:p>
            <a:r>
              <a:rPr lang="en-US" dirty="0" smtClean="0">
                <a:solidFill>
                  <a:srgbClr val="595959"/>
                </a:solidFill>
              </a:rPr>
              <a:t>“What’s the point?” &amp; “Does my user care?”</a:t>
            </a:r>
          </a:p>
          <a:p>
            <a:pPr algn="l"/>
            <a:r>
              <a:rPr lang="en-US" sz="3200" dirty="0" smtClean="0">
                <a:solidFill>
                  <a:srgbClr val="595959"/>
                </a:solidFill>
              </a:rPr>
              <a:t> </a:t>
            </a:r>
          </a:p>
          <a:p>
            <a:pPr algn="l"/>
            <a:endParaRPr lang="en-US" sz="3200" dirty="0" smtClean="0">
              <a:solidFill>
                <a:srgbClr val="595959"/>
              </a:solidFill>
            </a:endParaRPr>
          </a:p>
          <a:p>
            <a:pPr algn="l"/>
            <a:r>
              <a:rPr lang="en-US" sz="3200" dirty="0" smtClean="0">
                <a:solidFill>
                  <a:srgbClr val="595959"/>
                </a:solidFill>
              </a:rPr>
              <a:t>To get to content that matters, we need to roll </a:t>
            </a:r>
          </a:p>
          <a:p>
            <a:pPr algn="l"/>
            <a:r>
              <a:rPr lang="en-US" sz="3200" dirty="0" smtClean="0">
                <a:solidFill>
                  <a:srgbClr val="595959"/>
                </a:solidFill>
              </a:rPr>
              <a:t>up our sleeves and dig deep into the content </a:t>
            </a:r>
          </a:p>
          <a:p>
            <a:pPr algn="l"/>
            <a:r>
              <a:rPr lang="en-US" sz="3200" dirty="0" smtClean="0">
                <a:solidFill>
                  <a:srgbClr val="595959"/>
                </a:solidFill>
              </a:rPr>
              <a:t>development process. </a:t>
            </a:r>
          </a:p>
          <a:p>
            <a:pPr algn="l"/>
            <a:r>
              <a:rPr lang="en-US" sz="3200" dirty="0" smtClean="0">
                <a:solidFill>
                  <a:srgbClr val="595959"/>
                </a:solidFill>
              </a:rPr>
              <a:t> </a:t>
            </a:r>
          </a:p>
          <a:p>
            <a:pPr algn="l"/>
            <a:r>
              <a:rPr lang="en-US" dirty="0" smtClean="0">
                <a:solidFill>
                  <a:srgbClr val="595959"/>
                </a:solidFill>
              </a:rPr>
              <a:t>This is where content strategy comes in!</a:t>
            </a:r>
            <a:endParaRPr lang="en-US" sz="3200" dirty="0">
              <a:solidFill>
                <a:srgbClr val="595959"/>
              </a:solidFill>
            </a:endParaRPr>
          </a:p>
        </p:txBody>
      </p:sp>
      <p:pic>
        <p:nvPicPr>
          <p:cNvPr id="5" name="Picture 4" descr="Screen shot 2012-07-17 at 3.40.32 PM.png"/>
          <p:cNvPicPr>
            <a:picLocks noChangeAspect="1"/>
          </p:cNvPicPr>
          <p:nvPr/>
        </p:nvPicPr>
        <p:blipFill>
          <a:blip r:embed="rId2"/>
          <a:stretch>
            <a:fillRect/>
          </a:stretch>
        </p:blipFill>
        <p:spPr>
          <a:xfrm>
            <a:off x="10431721" y="1371600"/>
            <a:ext cx="5316279" cy="6858000"/>
          </a:xfrm>
          <a:prstGeom prst="rect">
            <a:avLst/>
          </a:prstGeom>
        </p:spPr>
      </p:pic>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5003800" y="3962400"/>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7200" kern="0" dirty="0" smtClean="0">
                <a:solidFill>
                  <a:srgbClr val="FF6600"/>
                </a:solidFill>
                <a:latin typeface="+mj-lt"/>
                <a:ea typeface="+mj-ea"/>
                <a:cs typeface="+mj-cs"/>
              </a:rPr>
              <a:t>What is content strategy?</a:t>
            </a:r>
            <a:endParaRPr kumimoji="0" lang="en-US" sz="7200" b="0" i="0" u="none" strike="noStrike" kern="0" cap="none" spc="0" normalizeH="0" baseline="0" noProof="0" dirty="0">
              <a:ln>
                <a:noFill/>
              </a:ln>
              <a:solidFill>
                <a:srgbClr val="FF6600"/>
              </a:solidFill>
              <a:effectLst/>
              <a:uLnTx/>
              <a:uFillTx/>
              <a:latin typeface="+mj-lt"/>
              <a:ea typeface="+mj-ea"/>
              <a:cs typeface="+mj-cs"/>
              <a:sym typeface="Gill Sans" charset="0"/>
            </a:endParaRPr>
          </a:p>
        </p:txBody>
      </p:sp>
    </p:spTree>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508000" y="2652713"/>
            <a:ext cx="15392400" cy="1004887"/>
          </a:xfrm>
          <a:prstGeom prst="rect">
            <a:avLst/>
          </a:prstGeom>
        </p:spPr>
        <p:txBody>
          <a:bodyPr vert="horz"/>
          <a:lstStyle/>
          <a:p>
            <a:r>
              <a:rPr lang="en-US" dirty="0" smtClean="0">
                <a:solidFill>
                  <a:srgbClr val="595959"/>
                </a:solidFill>
              </a:rPr>
              <a:t>If the goal of content is to provide meaningful, interactive experiences, </a:t>
            </a:r>
          </a:p>
          <a:p>
            <a:r>
              <a:rPr lang="en-US" sz="5400" dirty="0" smtClean="0">
                <a:solidFill>
                  <a:srgbClr val="595959"/>
                </a:solidFill>
              </a:rPr>
              <a:t>then content strategy is to copywriting as information architecture is to design.</a:t>
            </a:r>
          </a:p>
        </p:txBody>
      </p:sp>
    </p:spTree>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508000" y="3733800"/>
            <a:ext cx="15240000" cy="1004887"/>
          </a:xfrm>
          <a:prstGeom prst="rect">
            <a:avLst/>
          </a:prstGeom>
        </p:spPr>
        <p:txBody>
          <a:bodyPr vert="horz"/>
          <a:lstStyle/>
          <a:p>
            <a:pPr marL="0" marR="0" lvl="0" indent="0" algn="r" defTabSz="914400" rtl="0" eaLnBrk="0" fontAlgn="base" latinLnBrk="0" hangingPunct="0">
              <a:lnSpc>
                <a:spcPct val="100000"/>
              </a:lnSpc>
              <a:spcBef>
                <a:spcPct val="0"/>
              </a:spcBef>
              <a:spcAft>
                <a:spcPct val="0"/>
              </a:spcAft>
              <a:buClrTx/>
              <a:buSzTx/>
              <a:buFontTx/>
              <a:buNone/>
              <a:tabLst/>
              <a:defRPr/>
            </a:pPr>
            <a:r>
              <a:rPr lang="en-US" sz="7200" kern="0" dirty="0" smtClean="0">
                <a:solidFill>
                  <a:srgbClr val="FF6600"/>
                </a:solidFill>
                <a:latin typeface="+mj-lt"/>
                <a:ea typeface="+mj-ea"/>
                <a:cs typeface="+mj-cs"/>
              </a:rPr>
              <a:t>How do you ‘strategize’ content?</a:t>
            </a:r>
            <a:endParaRPr kumimoji="0" lang="en-US" sz="7200" b="0" i="0" u="none" strike="noStrike" kern="0" cap="none" spc="0" normalizeH="0" baseline="0" noProof="0" dirty="0">
              <a:ln>
                <a:noFill/>
              </a:ln>
              <a:solidFill>
                <a:srgbClr val="FF6600"/>
              </a:solidFill>
              <a:effectLst/>
              <a:uLnTx/>
              <a:uFillTx/>
              <a:latin typeface="+mj-lt"/>
              <a:ea typeface="+mj-ea"/>
              <a:cs typeface="+mj-cs"/>
              <a:sym typeface="Gill Sans" charset="0"/>
            </a:endParaRPr>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p:cNvSpPr txBox="1">
            <a:spLocks/>
          </p:cNvSpPr>
          <p:nvPr/>
        </p:nvSpPr>
        <p:spPr>
          <a:xfrm>
            <a:off x="5003800" y="3733800"/>
            <a:ext cx="149860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6000" kern="0" dirty="0" smtClean="0">
                <a:solidFill>
                  <a:srgbClr val="595959"/>
                </a:solidFill>
                <a:latin typeface="+mj-lt"/>
                <a:ea typeface="+mj-ea"/>
                <a:cs typeface="+mj-cs"/>
              </a:rPr>
              <a:t>Content Strategists as Curators</a:t>
            </a:r>
            <a:endParaRPr kumimoji="0" lang="en-US" sz="6000" b="0" i="0" u="none" strike="noStrike" kern="0" cap="none" spc="0" normalizeH="0" baseline="0" noProof="0" dirty="0">
              <a:ln>
                <a:noFill/>
              </a:ln>
              <a:solidFill>
                <a:srgbClr val="595959"/>
              </a:solidFill>
              <a:effectLst/>
              <a:uLnTx/>
              <a:uFillTx/>
              <a:latin typeface="+mj-lt"/>
              <a:ea typeface="+mj-ea"/>
              <a:cs typeface="+mj-cs"/>
              <a:sym typeface="Gill Sans" charset="0"/>
            </a:endParaRPr>
          </a:p>
        </p:txBody>
      </p:sp>
    </p:spTree>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Content Curation</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965200" y="1828800"/>
            <a:ext cx="14630400" cy="6370974"/>
          </a:xfrm>
          <a:prstGeom prst="rect">
            <a:avLst/>
          </a:prstGeom>
          <a:noFill/>
        </p:spPr>
        <p:txBody>
          <a:bodyPr wrap="square" rtlCol="0">
            <a:spAutoFit/>
          </a:bodyPr>
          <a:lstStyle/>
          <a:p>
            <a:pPr algn="l"/>
            <a:r>
              <a:rPr lang="en-US" sz="4000" dirty="0" smtClean="0">
                <a:solidFill>
                  <a:srgbClr val="595959"/>
                </a:solidFill>
              </a:rPr>
              <a:t>A content strategist as curator </a:t>
            </a:r>
          </a:p>
          <a:p>
            <a:pPr algn="l"/>
            <a:r>
              <a:rPr lang="en-US" sz="4000" dirty="0" smtClean="0">
                <a:solidFill>
                  <a:srgbClr val="595959"/>
                </a:solidFill>
              </a:rPr>
              <a:t>carefully considers the selection </a:t>
            </a:r>
          </a:p>
          <a:p>
            <a:pPr algn="l"/>
            <a:r>
              <a:rPr lang="en-US" sz="4000" dirty="0" smtClean="0">
                <a:solidFill>
                  <a:srgbClr val="595959"/>
                </a:solidFill>
              </a:rPr>
              <a:t>and placement of content to elicit</a:t>
            </a:r>
          </a:p>
          <a:p>
            <a:pPr algn="l"/>
            <a:r>
              <a:rPr lang="en-US" sz="4000" dirty="0" smtClean="0">
                <a:solidFill>
                  <a:srgbClr val="595959"/>
                </a:solidFill>
              </a:rPr>
              <a:t>the desired response. </a:t>
            </a:r>
          </a:p>
          <a:p>
            <a:pPr algn="l"/>
            <a:r>
              <a:rPr lang="en-US" sz="3200" dirty="0" smtClean="0">
                <a:solidFill>
                  <a:srgbClr val="595959"/>
                </a:solidFill>
              </a:rPr>
              <a:t> </a:t>
            </a:r>
          </a:p>
          <a:p>
            <a:pPr algn="l"/>
            <a:endParaRPr lang="en-US" sz="3200" dirty="0" smtClean="0">
              <a:solidFill>
                <a:srgbClr val="595959"/>
              </a:solidFill>
            </a:endParaRPr>
          </a:p>
          <a:p>
            <a:pPr algn="l"/>
            <a:endParaRPr lang="en-US" sz="4000" dirty="0" smtClean="0">
              <a:solidFill>
                <a:srgbClr val="595959"/>
              </a:solidFill>
            </a:endParaRPr>
          </a:p>
          <a:p>
            <a:pPr algn="l"/>
            <a:r>
              <a:rPr lang="en-US" sz="4000" dirty="0" smtClean="0">
                <a:solidFill>
                  <a:srgbClr val="595959"/>
                </a:solidFill>
              </a:rPr>
              <a:t>They</a:t>
            </a:r>
            <a:r>
              <a:rPr lang="en-US" sz="4000" b="1" dirty="0" smtClean="0">
                <a:solidFill>
                  <a:srgbClr val="595959"/>
                </a:solidFill>
              </a:rPr>
              <a:t> </a:t>
            </a:r>
            <a:r>
              <a:rPr lang="en-US" sz="4000" dirty="0" smtClean="0">
                <a:solidFill>
                  <a:srgbClr val="595959"/>
                </a:solidFill>
              </a:rPr>
              <a:t>create a content experience with purpose, that supports the brand, and establishes a relationship with the audience. </a:t>
            </a:r>
          </a:p>
          <a:p>
            <a:pPr algn="l"/>
            <a:r>
              <a:rPr lang="en-US" sz="3200" dirty="0" smtClean="0">
                <a:solidFill>
                  <a:srgbClr val="595959"/>
                </a:solidFill>
              </a:rPr>
              <a:t> </a:t>
            </a:r>
          </a:p>
          <a:p>
            <a:pPr algn="l"/>
            <a:r>
              <a:rPr lang="en-US" sz="3200" dirty="0" smtClean="0">
                <a:solidFill>
                  <a:srgbClr val="595959"/>
                </a:solidFill>
              </a:rPr>
              <a:t> </a:t>
            </a:r>
          </a:p>
        </p:txBody>
      </p:sp>
      <p:pic>
        <p:nvPicPr>
          <p:cNvPr id="7" name="Picture 6" descr="Screen shot 2012-07-17 at 12.04.41 PM.png"/>
          <p:cNvPicPr>
            <a:picLocks noChangeAspect="1"/>
          </p:cNvPicPr>
          <p:nvPr/>
        </p:nvPicPr>
        <p:blipFill>
          <a:blip r:embed="rId2"/>
          <a:stretch>
            <a:fillRect/>
          </a:stretch>
        </p:blipFill>
        <p:spPr>
          <a:xfrm>
            <a:off x="8661400" y="1371600"/>
            <a:ext cx="6019800" cy="4220066"/>
          </a:xfrm>
          <a:prstGeom prst="rect">
            <a:avLst/>
          </a:prstGeom>
        </p:spPr>
      </p:pic>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Why</a:t>
            </a:r>
            <a:r>
              <a:rPr kumimoji="0" lang="en-US" sz="4400" b="0" i="0" u="none" strike="noStrike" kern="0" cap="none" spc="0" normalizeH="0" noProof="0" dirty="0" smtClean="0">
                <a:ln>
                  <a:noFill/>
                </a:ln>
                <a:solidFill>
                  <a:srgbClr val="FF6600"/>
                </a:solidFill>
                <a:effectLst/>
                <a:uLnTx/>
                <a:uFillTx/>
                <a:latin typeface="+mn-lt"/>
                <a:ea typeface="+mj-ea"/>
                <a:cs typeface="+mj-cs"/>
                <a:sym typeface="Gill Sans" charset="0"/>
              </a:rPr>
              <a:t> Optimize?</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2451953"/>
          </a:xfrm>
          <a:prstGeom prst="rect">
            <a:avLst/>
          </a:prstGeom>
          <a:noFill/>
        </p:spPr>
        <p:txBody>
          <a:bodyPr wrap="square" rtlCol="0">
            <a:spAutoFit/>
          </a:bodyPr>
          <a:lstStyle/>
          <a:p>
            <a:pPr algn="l" eaLnBrk="0" hangingPunct="0">
              <a:lnSpc>
                <a:spcPct val="200000"/>
              </a:lnSpc>
              <a:buFont typeface="Arial"/>
              <a:buChar char="•"/>
            </a:pPr>
            <a:r>
              <a:rPr lang="en-US" sz="4000" dirty="0" smtClean="0">
                <a:solidFill>
                  <a:srgbClr val="666666"/>
                </a:solidFill>
              </a:rPr>
              <a:t>  Improved User Experience</a:t>
            </a:r>
          </a:p>
          <a:p>
            <a:pPr algn="l" eaLnBrk="0" hangingPunct="0">
              <a:lnSpc>
                <a:spcPct val="200000"/>
              </a:lnSpc>
              <a:buFont typeface="Arial"/>
              <a:buChar char="•"/>
            </a:pPr>
            <a:r>
              <a:rPr lang="en-US" sz="4000" dirty="0" smtClean="0">
                <a:solidFill>
                  <a:srgbClr val="666666"/>
                </a:solidFill>
              </a:rPr>
              <a:t>  Mobile! Mobile! Mobile!</a:t>
            </a:r>
            <a:endParaRPr lang="en-US" sz="4000" b="1" dirty="0" smtClean="0"/>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625600" y="3962400"/>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7200" kern="0" dirty="0" smtClean="0">
                <a:solidFill>
                  <a:srgbClr val="FF6600"/>
                </a:solidFill>
                <a:latin typeface="+mj-lt"/>
                <a:ea typeface="+mj-ea"/>
                <a:cs typeface="+mj-cs"/>
              </a:rPr>
              <a:t>Creating a content gallery</a:t>
            </a:r>
            <a:endParaRPr kumimoji="0" lang="en-US" sz="7200" b="0" i="0" u="none" strike="noStrike" kern="0" cap="none" spc="0" normalizeH="0" baseline="0" noProof="0" dirty="0">
              <a:ln>
                <a:noFill/>
              </a:ln>
              <a:solidFill>
                <a:srgbClr val="FF6600"/>
              </a:solidFill>
              <a:effectLst/>
              <a:uLnTx/>
              <a:uFillTx/>
              <a:latin typeface="+mj-lt"/>
              <a:ea typeface="+mj-ea"/>
              <a:cs typeface="+mj-cs"/>
              <a:sym typeface="Gill Sans" charset="0"/>
            </a:endParaRPr>
          </a:p>
        </p:txBody>
      </p:sp>
    </p:spTree>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Exhibit a collection’s greatest assets</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6"/>
            <a:ext cx="14630400" cy="5262979"/>
          </a:xfrm>
          <a:prstGeom prst="rect">
            <a:avLst/>
          </a:prstGeom>
          <a:noFill/>
        </p:spPr>
        <p:txBody>
          <a:bodyPr wrap="square" rtlCol="0">
            <a:spAutoFit/>
          </a:bodyPr>
          <a:lstStyle/>
          <a:p>
            <a:pPr algn="l">
              <a:buFont typeface="Arial"/>
              <a:buChar char="•"/>
            </a:pPr>
            <a:r>
              <a:rPr lang="en-US" sz="2800" dirty="0" smtClean="0">
                <a:solidFill>
                  <a:srgbClr val="595959"/>
                </a:solidFill>
              </a:rPr>
              <a:t> Recognize that content strategy is a long-term commitment</a:t>
            </a:r>
          </a:p>
          <a:p>
            <a:pPr algn="l">
              <a:buFont typeface="Arial"/>
              <a:buChar char="•"/>
            </a:pPr>
            <a:endParaRPr lang="en-US" sz="2800" dirty="0" smtClean="0">
              <a:solidFill>
                <a:srgbClr val="595959"/>
              </a:solidFill>
            </a:endParaRPr>
          </a:p>
          <a:p>
            <a:pPr algn="l">
              <a:buFont typeface="Arial"/>
              <a:buChar char="•"/>
            </a:pPr>
            <a:r>
              <a:rPr lang="en-US" sz="2800" dirty="0" smtClean="0">
                <a:solidFill>
                  <a:srgbClr val="595959"/>
                </a:solidFill>
              </a:rPr>
              <a:t> Assess, analyze, and recommend high-level steps to create more cohesive content</a:t>
            </a:r>
          </a:p>
          <a:p>
            <a:pPr algn="l"/>
            <a:r>
              <a:rPr lang="en-US" sz="2800" dirty="0" smtClean="0">
                <a:solidFill>
                  <a:srgbClr val="595959"/>
                </a:solidFill>
              </a:rPr>
              <a:t> </a:t>
            </a:r>
          </a:p>
          <a:p>
            <a:pPr algn="l">
              <a:buFont typeface="Arial"/>
              <a:buChar char="•"/>
            </a:pPr>
            <a:r>
              <a:rPr lang="en-US" sz="2800" dirty="0" smtClean="0">
                <a:solidFill>
                  <a:srgbClr val="595959"/>
                </a:solidFill>
              </a:rPr>
              <a:t> Define big picture objectives and how they affect arrangement of content on the site  </a:t>
            </a:r>
          </a:p>
          <a:p>
            <a:pPr algn="l">
              <a:buFont typeface="Arial"/>
              <a:buChar char="•"/>
            </a:pPr>
            <a:endParaRPr lang="en-US" sz="2800" dirty="0" smtClean="0">
              <a:solidFill>
                <a:srgbClr val="595959"/>
              </a:solidFill>
            </a:endParaRPr>
          </a:p>
          <a:p>
            <a:pPr algn="l">
              <a:buFont typeface="Arial"/>
              <a:buChar char="•"/>
            </a:pPr>
            <a:r>
              <a:rPr lang="en-US" sz="2800" dirty="0" smtClean="0">
                <a:solidFill>
                  <a:srgbClr val="595959"/>
                </a:solidFill>
              </a:rPr>
              <a:t> Create an overarching strategy that defines how content be should be organized, positioned, and made relevant</a:t>
            </a:r>
          </a:p>
          <a:p>
            <a:pPr algn="l">
              <a:buFont typeface="Arial"/>
              <a:buChar char="•"/>
            </a:pPr>
            <a:endParaRPr lang="en-US" sz="2800" dirty="0" smtClean="0">
              <a:solidFill>
                <a:srgbClr val="595959"/>
              </a:solidFill>
            </a:endParaRPr>
          </a:p>
          <a:p>
            <a:pPr algn="l">
              <a:buFont typeface="Arial"/>
              <a:buChar char="•"/>
            </a:pPr>
            <a:r>
              <a:rPr lang="en-US" sz="2800" dirty="0" smtClean="0">
                <a:solidFill>
                  <a:srgbClr val="595959"/>
                </a:solidFill>
              </a:rPr>
              <a:t> Analyzes what is available and desired for publication</a:t>
            </a:r>
          </a:p>
          <a:p>
            <a:pPr algn="l">
              <a:buFont typeface="Arial"/>
              <a:buChar char="•"/>
            </a:pPr>
            <a:endParaRPr lang="en-US" sz="2800" dirty="0" smtClean="0">
              <a:solidFill>
                <a:srgbClr val="595959"/>
              </a:solidFill>
            </a:endParaRPr>
          </a:p>
          <a:p>
            <a:pPr algn="l">
              <a:buFont typeface="Arial"/>
              <a:buChar char="•"/>
            </a:pPr>
            <a:r>
              <a:rPr lang="en-US" sz="2800" dirty="0" smtClean="0">
                <a:solidFill>
                  <a:srgbClr val="595959"/>
                </a:solidFill>
              </a:rPr>
              <a:t> Identifies premium content to focus on across the site</a:t>
            </a:r>
            <a:endParaRPr lang="en-US" sz="2800" dirty="0">
              <a:solidFill>
                <a:srgbClr val="595959"/>
              </a:solidFill>
            </a:endParaRPr>
          </a:p>
        </p:txBody>
      </p:sp>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Manage the exhibit</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5509200"/>
          </a:xfrm>
          <a:prstGeom prst="rect">
            <a:avLst/>
          </a:prstGeom>
          <a:noFill/>
        </p:spPr>
        <p:txBody>
          <a:bodyPr wrap="square" rtlCol="0">
            <a:spAutoFit/>
          </a:bodyPr>
          <a:lstStyle/>
          <a:p>
            <a:pPr algn="l"/>
            <a:r>
              <a:rPr lang="en-US" sz="3200" dirty="0" smtClean="0">
                <a:solidFill>
                  <a:srgbClr val="595959"/>
                </a:solidFill>
              </a:rPr>
              <a:t>• Set a plan for managing web content</a:t>
            </a:r>
          </a:p>
          <a:p>
            <a:pPr algn="l"/>
            <a:endParaRPr lang="en-US" sz="3200" dirty="0" smtClean="0">
              <a:solidFill>
                <a:srgbClr val="595959"/>
              </a:solidFill>
            </a:endParaRPr>
          </a:p>
          <a:p>
            <a:pPr algn="l"/>
            <a:r>
              <a:rPr lang="en-US" sz="3200" dirty="0" smtClean="0">
                <a:solidFill>
                  <a:srgbClr val="595959"/>
                </a:solidFill>
              </a:rPr>
              <a:t>•  Work at page-level to maintain the integrity of the collection on a day-to-day basis</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Critically examine how to strengthen primary content </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Position primary content with related content that supports the overall theme </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Balance timely and timeless content to create context so that the site continues to feel alive, relevant, and worth returning to</a:t>
            </a:r>
          </a:p>
          <a:p>
            <a:endParaRPr lang="en-US" sz="3200" dirty="0"/>
          </a:p>
        </p:txBody>
      </p:sp>
    </p:spTree>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Update the permanent</a:t>
            </a:r>
            <a:r>
              <a:rPr kumimoji="0" lang="en-US" sz="4400" b="0" i="0" u="none" strike="noStrike" kern="0" cap="none" spc="0" normalizeH="0" noProof="0" dirty="0" smtClean="0">
                <a:ln>
                  <a:noFill/>
                </a:ln>
                <a:solidFill>
                  <a:srgbClr val="FF6600"/>
                </a:solidFill>
                <a:effectLst/>
                <a:uLnTx/>
                <a:uFillTx/>
                <a:latin typeface="+mn-lt"/>
                <a:ea typeface="+mj-ea"/>
                <a:cs typeface="+mj-cs"/>
                <a:sym typeface="Gill Sans" charset="0"/>
              </a:rPr>
              <a:t> collection</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889000" y="1676401"/>
            <a:ext cx="15367000" cy="5262979"/>
          </a:xfrm>
          <a:prstGeom prst="rect">
            <a:avLst/>
          </a:prstGeom>
          <a:noFill/>
        </p:spPr>
        <p:txBody>
          <a:bodyPr wrap="square" rtlCol="0">
            <a:spAutoFit/>
          </a:bodyPr>
          <a:lstStyle/>
          <a:p>
            <a:pPr algn="l">
              <a:buFont typeface="Arial"/>
              <a:buChar char="•"/>
            </a:pPr>
            <a:r>
              <a:rPr lang="en-US" sz="2800" b="1" dirty="0" smtClean="0">
                <a:solidFill>
                  <a:srgbClr val="595959"/>
                </a:solidFill>
              </a:rPr>
              <a:t> </a:t>
            </a:r>
            <a:r>
              <a:rPr lang="en-US" sz="2800" dirty="0" smtClean="0">
                <a:solidFill>
                  <a:srgbClr val="595959"/>
                </a:solidFill>
              </a:rPr>
              <a:t>Weaves new relevance into existing site content</a:t>
            </a:r>
          </a:p>
          <a:p>
            <a:pPr algn="l"/>
            <a:endParaRPr lang="en-US" sz="2800" dirty="0" smtClean="0">
              <a:solidFill>
                <a:srgbClr val="595959"/>
              </a:solidFill>
            </a:endParaRPr>
          </a:p>
          <a:p>
            <a:pPr algn="l">
              <a:buFont typeface="Arial"/>
              <a:buChar char="•"/>
            </a:pPr>
            <a:r>
              <a:rPr lang="en-US" sz="2800" dirty="0" smtClean="0">
                <a:solidFill>
                  <a:srgbClr val="595959"/>
                </a:solidFill>
              </a:rPr>
              <a:t> Create content packages/groupings that bring archived content back into the moment</a:t>
            </a:r>
          </a:p>
          <a:p>
            <a:pPr algn="l"/>
            <a:endParaRPr lang="en-US" sz="2800" dirty="0" smtClean="0">
              <a:solidFill>
                <a:srgbClr val="595959"/>
              </a:solidFill>
            </a:endParaRPr>
          </a:p>
          <a:p>
            <a:pPr algn="l">
              <a:buFont typeface="Arial"/>
              <a:buChar char="•"/>
            </a:pPr>
            <a:r>
              <a:rPr lang="en-US" sz="2800" dirty="0" smtClean="0">
                <a:solidFill>
                  <a:srgbClr val="595959"/>
                </a:solidFill>
              </a:rPr>
              <a:t> Increase the breadth of content you provide</a:t>
            </a:r>
          </a:p>
          <a:p>
            <a:pPr algn="l">
              <a:buFont typeface="Arial"/>
              <a:buChar char="•"/>
            </a:pPr>
            <a:endParaRPr lang="en-US" sz="2800" dirty="0" smtClean="0">
              <a:solidFill>
                <a:srgbClr val="595959"/>
              </a:solidFill>
            </a:endParaRPr>
          </a:p>
          <a:p>
            <a:pPr algn="l">
              <a:buFont typeface="Arial"/>
              <a:buChar char="•"/>
            </a:pPr>
            <a:r>
              <a:rPr lang="en-US" sz="2800" dirty="0" smtClean="0">
                <a:solidFill>
                  <a:srgbClr val="595959"/>
                </a:solidFill>
              </a:rPr>
              <a:t> Remembers MORE ≠ MORE MEANINGFUL</a:t>
            </a:r>
          </a:p>
          <a:p>
            <a:pPr algn="l">
              <a:buFont typeface="Arial"/>
              <a:buChar char="•"/>
            </a:pPr>
            <a:endParaRPr lang="en-US" sz="2800" dirty="0" smtClean="0">
              <a:solidFill>
                <a:srgbClr val="595959"/>
              </a:solidFill>
            </a:endParaRPr>
          </a:p>
          <a:p>
            <a:pPr algn="l">
              <a:buFont typeface="Arial"/>
              <a:buChar char="•"/>
            </a:pPr>
            <a:r>
              <a:rPr lang="en-US" sz="2800" dirty="0" smtClean="0">
                <a:solidFill>
                  <a:srgbClr val="595959"/>
                </a:solidFill>
              </a:rPr>
              <a:t> Frame strongest assets and communicate in a manner that resonates with audience</a:t>
            </a:r>
          </a:p>
          <a:p>
            <a:pPr algn="l">
              <a:buFont typeface="Arial"/>
              <a:buChar char="•"/>
            </a:pPr>
            <a:endParaRPr lang="en-US" sz="2800" dirty="0" smtClean="0">
              <a:solidFill>
                <a:srgbClr val="595959"/>
              </a:solidFill>
            </a:endParaRPr>
          </a:p>
          <a:p>
            <a:pPr algn="l">
              <a:buFont typeface="Arial"/>
              <a:buChar char="•"/>
            </a:pPr>
            <a:r>
              <a:rPr lang="en-US" sz="2800" dirty="0" smtClean="0">
                <a:solidFill>
                  <a:srgbClr val="595959"/>
                </a:solidFill>
              </a:rPr>
              <a:t> Focus on high-traffic-content areas that your client can own to create more authoritative content that will result in higher traffic</a:t>
            </a:r>
            <a:endParaRPr lang="en-US" sz="2800" dirty="0">
              <a:solidFill>
                <a:srgbClr val="595959"/>
              </a:solidFill>
            </a:endParaRPr>
          </a:p>
        </p:txBody>
      </p:sp>
    </p:spTree>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8128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Maintain a collection responsibly</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4524315"/>
          </a:xfrm>
          <a:prstGeom prst="rect">
            <a:avLst/>
          </a:prstGeom>
          <a:noFill/>
        </p:spPr>
        <p:txBody>
          <a:bodyPr wrap="square" rtlCol="0">
            <a:spAutoFit/>
          </a:bodyPr>
          <a:lstStyle/>
          <a:p>
            <a:pPr algn="l">
              <a:buFont typeface="Arial"/>
              <a:buChar char="•"/>
            </a:pPr>
            <a:r>
              <a:rPr lang="en-US" sz="3200" dirty="0" smtClean="0">
                <a:solidFill>
                  <a:srgbClr val="595959"/>
                </a:solidFill>
              </a:rPr>
              <a:t> Create structure so that content can be dynamically served within the site</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Set up long-term management strategy</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Create an effective metadata structure to make mapping and moving assets cleaner and more efficient </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Use accurate, standardized descriptions for content so the collection is easier for users to find </a:t>
            </a:r>
            <a:endParaRPr lang="en-US" sz="3200" dirty="0">
              <a:solidFill>
                <a:srgbClr val="595959"/>
              </a:solidFill>
            </a:endParaRPr>
          </a:p>
        </p:txBody>
      </p:sp>
    </p:spTree>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Use analytics</a:t>
            </a:r>
            <a:r>
              <a:rPr kumimoji="0" lang="en-US" sz="4400" b="0" i="0" u="none" strike="noStrike" kern="0" cap="none" spc="0" normalizeH="0" noProof="0" dirty="0" smtClean="0">
                <a:ln>
                  <a:noFill/>
                </a:ln>
                <a:solidFill>
                  <a:srgbClr val="FF6600"/>
                </a:solidFill>
                <a:effectLst/>
                <a:uLnTx/>
                <a:uFillTx/>
                <a:latin typeface="+mn-lt"/>
                <a:ea typeface="+mj-ea"/>
                <a:cs typeface="+mj-cs"/>
                <a:sym typeface="Gill Sans" charset="0"/>
              </a:rPr>
              <a:t> to drive content production</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6001642"/>
          </a:xfrm>
          <a:prstGeom prst="rect">
            <a:avLst/>
          </a:prstGeom>
          <a:noFill/>
        </p:spPr>
        <p:txBody>
          <a:bodyPr wrap="square" rtlCol="0">
            <a:spAutoFit/>
          </a:bodyPr>
          <a:lstStyle/>
          <a:p>
            <a:pPr algn="l"/>
            <a:r>
              <a:rPr lang="en-US" sz="3200" b="1" dirty="0" smtClean="0">
                <a:solidFill>
                  <a:srgbClr val="595959"/>
                </a:solidFill>
              </a:rPr>
              <a:t>Analytics can: </a:t>
            </a:r>
          </a:p>
          <a:p>
            <a:pPr algn="l">
              <a:buFont typeface="Arial"/>
              <a:buChar char="•"/>
            </a:pPr>
            <a:r>
              <a:rPr lang="en-US" sz="3200" dirty="0" smtClean="0">
                <a:solidFill>
                  <a:srgbClr val="595959"/>
                </a:solidFill>
              </a:rPr>
              <a:t>Demonstrate user flow and identify areas of interest or relevance</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Help determine what should be created, what should remain on display, and what should rotate into storage or retirement</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Shed light on user trends—where they come from, share practices, bounce rates, time-spent/topic, keyword searches—helping shape the next generation of topics</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Track trends and establish patterns, so content updates can be forecasted, ensuring that new content is timely and desirable</a:t>
            </a:r>
          </a:p>
          <a:p>
            <a:r>
              <a:rPr lang="en-US" sz="3200" dirty="0" smtClean="0"/>
              <a:t> </a:t>
            </a:r>
            <a:endParaRPr lang="en-US" sz="3200" dirty="0"/>
          </a:p>
        </p:txBody>
      </p:sp>
    </p:spTree>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4400" kern="0" dirty="0" smtClean="0">
                <a:solidFill>
                  <a:srgbClr val="FF6600"/>
                </a:solidFill>
                <a:latin typeface="+mn-lt"/>
                <a:ea typeface="+mj-ea"/>
                <a:cs typeface="+mj-cs"/>
              </a:rPr>
              <a:t>Establish a relationship with your audience</a:t>
            </a:r>
            <a:endPar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5509200"/>
          </a:xfrm>
          <a:prstGeom prst="rect">
            <a:avLst/>
          </a:prstGeom>
          <a:noFill/>
        </p:spPr>
        <p:txBody>
          <a:bodyPr wrap="square" rtlCol="0">
            <a:spAutoFit/>
          </a:bodyPr>
          <a:lstStyle/>
          <a:p>
            <a:pPr algn="l"/>
            <a:r>
              <a:rPr lang="en-US" sz="3200" b="1" dirty="0" smtClean="0">
                <a:solidFill>
                  <a:srgbClr val="595959"/>
                </a:solidFill>
              </a:rPr>
              <a:t>The content curator:</a:t>
            </a:r>
          </a:p>
          <a:p>
            <a:pPr algn="l">
              <a:buFont typeface="Arial"/>
              <a:buChar char="•"/>
            </a:pPr>
            <a:r>
              <a:rPr lang="en-US" sz="3200" dirty="0" smtClean="0">
                <a:solidFill>
                  <a:srgbClr val="595959"/>
                </a:solidFill>
              </a:rPr>
              <a:t> Acts as a guide or docent</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Proposes topics for discussion</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Sets expectations and tone</a:t>
            </a:r>
          </a:p>
          <a:p>
            <a:pPr algn="l"/>
            <a:endParaRPr lang="en-US" sz="3200" dirty="0" smtClean="0">
              <a:solidFill>
                <a:srgbClr val="595959"/>
              </a:solidFill>
            </a:endParaRPr>
          </a:p>
          <a:p>
            <a:pPr algn="l">
              <a:buFont typeface="Arial"/>
              <a:buChar char="•"/>
            </a:pPr>
            <a:r>
              <a:rPr lang="en-US" sz="3200" dirty="0" smtClean="0">
                <a:solidFill>
                  <a:srgbClr val="595959"/>
                </a:solidFill>
              </a:rPr>
              <a:t> Acts as a subject-matter expert</a:t>
            </a:r>
          </a:p>
          <a:p>
            <a:pPr algn="l">
              <a:buFont typeface="Arial"/>
              <a:buChar char="•"/>
            </a:pPr>
            <a:endParaRPr lang="en-US" sz="3200" dirty="0" smtClean="0">
              <a:solidFill>
                <a:srgbClr val="595959"/>
              </a:solidFill>
            </a:endParaRPr>
          </a:p>
          <a:p>
            <a:pPr algn="l">
              <a:buFont typeface="Arial"/>
              <a:buChar char="•"/>
            </a:pPr>
            <a:r>
              <a:rPr lang="en-US" sz="3200" dirty="0" smtClean="0">
                <a:solidFill>
                  <a:srgbClr val="595959"/>
                </a:solidFill>
              </a:rPr>
              <a:t> Oversees the transfer of content onto </a:t>
            </a:r>
          </a:p>
          <a:p>
            <a:pPr algn="l"/>
            <a:r>
              <a:rPr lang="en-US" sz="3200" dirty="0" smtClean="0">
                <a:solidFill>
                  <a:srgbClr val="595959"/>
                </a:solidFill>
              </a:rPr>
              <a:t>  social and other platforms</a:t>
            </a:r>
          </a:p>
        </p:txBody>
      </p:sp>
      <p:pic>
        <p:nvPicPr>
          <p:cNvPr id="5" name="Picture 4" descr="Screen shot 2012-07-17 at 4.54.59 PM.png"/>
          <p:cNvPicPr>
            <a:picLocks noChangeAspect="1"/>
          </p:cNvPicPr>
          <p:nvPr/>
        </p:nvPicPr>
        <p:blipFill>
          <a:blip r:embed="rId2"/>
          <a:stretch>
            <a:fillRect/>
          </a:stretch>
        </p:blipFill>
        <p:spPr>
          <a:xfrm>
            <a:off x="8859914" y="2362200"/>
            <a:ext cx="6049886" cy="5029200"/>
          </a:xfrm>
          <a:prstGeom prst="rect">
            <a:avLst/>
          </a:prstGeom>
        </p:spPr>
      </p:pic>
    </p:spTree>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Other aspects </a:t>
            </a:r>
            <a:r>
              <a:rPr lang="en-US" sz="4400" kern="0" dirty="0" smtClean="0">
                <a:solidFill>
                  <a:srgbClr val="FF6600"/>
                </a:solidFill>
                <a:latin typeface="+mn-lt"/>
                <a:ea typeface="+mj-ea"/>
                <a:cs typeface="+mj-cs"/>
              </a:rPr>
              <a:t>of digital curatorship</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sp>
        <p:nvSpPr>
          <p:cNvPr id="10" name="TextBox 9"/>
          <p:cNvSpPr txBox="1"/>
          <p:nvPr/>
        </p:nvSpPr>
        <p:spPr>
          <a:xfrm>
            <a:off x="1041400" y="1825347"/>
            <a:ext cx="14630400" cy="4524315"/>
          </a:xfrm>
          <a:prstGeom prst="rect">
            <a:avLst/>
          </a:prstGeom>
          <a:noFill/>
        </p:spPr>
        <p:txBody>
          <a:bodyPr wrap="square" rtlCol="0">
            <a:spAutoFit/>
          </a:bodyPr>
          <a:lstStyle/>
          <a:p>
            <a:pPr algn="l"/>
            <a:r>
              <a:rPr lang="en-US" sz="3200" dirty="0" smtClean="0">
                <a:solidFill>
                  <a:srgbClr val="595959"/>
                </a:solidFill>
              </a:rPr>
              <a:t>Brand the community’s membership—create a vibe</a:t>
            </a:r>
          </a:p>
          <a:p>
            <a:pPr algn="l"/>
            <a:endParaRPr lang="en-US" sz="3200" dirty="0" smtClean="0">
              <a:solidFill>
                <a:srgbClr val="595959"/>
              </a:solidFill>
            </a:endParaRPr>
          </a:p>
          <a:p>
            <a:pPr algn="l"/>
            <a:endParaRPr lang="en-US" sz="3200" dirty="0" smtClean="0">
              <a:solidFill>
                <a:srgbClr val="595959"/>
              </a:solidFill>
            </a:endParaRPr>
          </a:p>
          <a:p>
            <a:pPr algn="l"/>
            <a:r>
              <a:rPr lang="en-US" sz="3200" dirty="0" smtClean="0">
                <a:solidFill>
                  <a:srgbClr val="595959"/>
                </a:solidFill>
              </a:rPr>
              <a:t>Position users as publishers </a:t>
            </a:r>
          </a:p>
          <a:p>
            <a:pPr algn="l"/>
            <a:endParaRPr lang="en-US" sz="3200" dirty="0" smtClean="0">
              <a:solidFill>
                <a:srgbClr val="595959"/>
              </a:solidFill>
            </a:endParaRPr>
          </a:p>
          <a:p>
            <a:pPr algn="l"/>
            <a:r>
              <a:rPr lang="en-US" sz="3200" dirty="0" smtClean="0">
                <a:solidFill>
                  <a:srgbClr val="595959"/>
                </a:solidFill>
              </a:rPr>
              <a:t>BUT</a:t>
            </a:r>
          </a:p>
          <a:p>
            <a:pPr algn="l"/>
            <a:r>
              <a:rPr lang="en-US" sz="3200" dirty="0" smtClean="0">
                <a:solidFill>
                  <a:srgbClr val="595959"/>
                </a:solidFill>
              </a:rPr>
              <a:t> </a:t>
            </a:r>
          </a:p>
          <a:p>
            <a:pPr algn="l"/>
            <a:r>
              <a:rPr lang="en-US" sz="3200" dirty="0" smtClean="0">
                <a:solidFill>
                  <a:srgbClr val="595959"/>
                </a:solidFill>
              </a:rPr>
              <a:t>Establish standards around user-generated </a:t>
            </a:r>
          </a:p>
          <a:p>
            <a:pPr algn="l"/>
            <a:r>
              <a:rPr lang="en-US" sz="3200" dirty="0" smtClean="0">
                <a:solidFill>
                  <a:srgbClr val="595959"/>
                </a:solidFill>
              </a:rPr>
              <a:t>material</a:t>
            </a:r>
          </a:p>
        </p:txBody>
      </p:sp>
      <p:pic>
        <p:nvPicPr>
          <p:cNvPr id="5" name="Picture 4" descr="Screen shot 2012-07-17 at 5.09.31 PM.png"/>
          <p:cNvPicPr>
            <a:picLocks noChangeAspect="1"/>
          </p:cNvPicPr>
          <p:nvPr/>
        </p:nvPicPr>
        <p:blipFill>
          <a:blip r:embed="rId2"/>
          <a:stretch>
            <a:fillRect/>
          </a:stretch>
        </p:blipFill>
        <p:spPr>
          <a:xfrm>
            <a:off x="9042400" y="3048000"/>
            <a:ext cx="6096000" cy="4663807"/>
          </a:xfrm>
          <a:prstGeom prst="rect">
            <a:avLst/>
          </a:prstGeom>
        </p:spPr>
      </p:pic>
    </p:spTree>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lang="en-US" sz="4400" kern="0" dirty="0" smtClean="0">
                <a:solidFill>
                  <a:srgbClr val="FF6600"/>
                </a:solidFill>
                <a:latin typeface="+mn-lt"/>
                <a:ea typeface="+mj-ea"/>
                <a:cs typeface="+mj-cs"/>
              </a:rPr>
              <a:t>Content waits for no one.</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pic>
        <p:nvPicPr>
          <p:cNvPr id="15" name="Picture 14" descr="Screen shot 2012-07-17 at 5.21.26 PM.png"/>
          <p:cNvPicPr>
            <a:picLocks noChangeAspect="1"/>
          </p:cNvPicPr>
          <p:nvPr/>
        </p:nvPicPr>
        <p:blipFill>
          <a:blip r:embed="rId2"/>
          <a:stretch>
            <a:fillRect/>
          </a:stretch>
        </p:blipFill>
        <p:spPr>
          <a:xfrm>
            <a:off x="2032000" y="1447800"/>
            <a:ext cx="11887200" cy="6882063"/>
          </a:xfrm>
          <a:prstGeom prst="rect">
            <a:avLst/>
          </a:prstGeom>
        </p:spPr>
      </p:pic>
      <p:sp>
        <p:nvSpPr>
          <p:cNvPr id="16" name="TextBox 15"/>
          <p:cNvSpPr txBox="1"/>
          <p:nvPr/>
        </p:nvSpPr>
        <p:spPr>
          <a:xfrm>
            <a:off x="1574800" y="1295400"/>
            <a:ext cx="12725400" cy="6247864"/>
          </a:xfrm>
          <a:prstGeom prst="rect">
            <a:avLst/>
          </a:prstGeom>
          <a:noFill/>
        </p:spPr>
        <p:txBody>
          <a:bodyPr wrap="square" rtlCol="0">
            <a:spAutoFit/>
          </a:bodyPr>
          <a:lstStyle/>
          <a:p>
            <a:r>
              <a:rPr lang="en-US" sz="20000" b="1" dirty="0" smtClean="0">
                <a:solidFill>
                  <a:srgbClr val="FFFFFF"/>
                </a:solidFill>
              </a:rPr>
              <a:t>MAKE IT </a:t>
            </a:r>
          </a:p>
          <a:p>
            <a:r>
              <a:rPr lang="en-US" sz="20000" b="1" dirty="0" smtClean="0">
                <a:solidFill>
                  <a:srgbClr val="FFFFFF"/>
                </a:solidFill>
              </a:rPr>
              <a:t>MATTER</a:t>
            </a:r>
            <a:endParaRPr lang="en-US" sz="20000" b="1" dirty="0">
              <a:solidFill>
                <a:srgbClr val="FFFFFF"/>
              </a:solidFill>
            </a:endParaRPr>
          </a:p>
        </p:txBody>
      </p:sp>
    </p:spTree>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0033000" y="4038600"/>
            <a:ext cx="14630400" cy="1004887"/>
          </a:xfrm>
          <a:prstGeom prst="rect">
            <a:avLst/>
          </a:prstGeom>
        </p:spPr>
        <p:txBody>
          <a:bodyPr vert="horz"/>
          <a:lstStyle/>
          <a:p>
            <a:pPr lvl="0" algn="l" eaLnBrk="0" hangingPunct="0">
              <a:defRPr/>
            </a:pPr>
            <a:r>
              <a:rPr lang="en-US" sz="7200" kern="0" dirty="0" smtClean="0">
                <a:solidFill>
                  <a:srgbClr val="FF6600"/>
                </a:solidFill>
                <a:latin typeface="+mj-lt"/>
              </a:rPr>
              <a:t>Questions?</a:t>
            </a:r>
            <a:endParaRPr lang="en-US" sz="7200" kern="0" dirty="0">
              <a:solidFill>
                <a:srgbClr val="FF6600"/>
              </a:solidFill>
              <a:latin typeface="+mj-lt"/>
            </a:endParaRPr>
          </a:p>
        </p:txBody>
      </p:sp>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660400" y="13716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HTTP Request Explained</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pic>
        <p:nvPicPr>
          <p:cNvPr id="5" name="Picture 4" descr="http://dev.fyicenter.com/faq/xhtml/http_diagram.jpg"/>
          <p:cNvPicPr>
            <a:picLocks noChangeAspect="1" noChangeArrowheads="1"/>
          </p:cNvPicPr>
          <p:nvPr/>
        </p:nvPicPr>
        <p:blipFill>
          <a:blip r:embed="rId3" cstate="print"/>
          <a:srcRect/>
          <a:stretch>
            <a:fillRect/>
          </a:stretch>
        </p:blipFill>
        <p:spPr bwMode="auto">
          <a:xfrm>
            <a:off x="736600" y="1600200"/>
            <a:ext cx="14859000" cy="6400800"/>
          </a:xfrm>
          <a:prstGeom prst="rect">
            <a:avLst/>
          </a:prstGeom>
          <a:noFill/>
        </p:spPr>
      </p:pic>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txBox="1">
            <a:spLocks/>
          </p:cNvSpPr>
          <p:nvPr/>
        </p:nvSpPr>
        <p:spPr>
          <a:xfrm>
            <a:off x="10033000" y="4038600"/>
            <a:ext cx="14630400" cy="1004887"/>
          </a:xfrm>
          <a:prstGeom prst="rect">
            <a:avLst/>
          </a:prstGeom>
        </p:spPr>
        <p:txBody>
          <a:bodyPr vert="horz"/>
          <a:lstStyle/>
          <a:p>
            <a:pPr lvl="0" algn="l" eaLnBrk="0" hangingPunct="0">
              <a:defRPr/>
            </a:pPr>
            <a:r>
              <a:rPr lang="en-US" sz="7200" kern="0" dirty="0" smtClean="0">
                <a:solidFill>
                  <a:srgbClr val="FF6600"/>
                </a:solidFill>
                <a:latin typeface="+mj-lt"/>
              </a:rPr>
              <a:t>Thank you!</a:t>
            </a:r>
            <a:endParaRPr lang="en-US" sz="7200" kern="0" dirty="0">
              <a:solidFill>
                <a:srgbClr val="FF6600"/>
              </a:solidFill>
              <a:latin typeface="+mj-lt"/>
            </a:endParaRPr>
          </a:p>
        </p:txBody>
      </p:sp>
    </p:spTree>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889000" y="11430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This is an HTTP request…</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pic>
        <p:nvPicPr>
          <p:cNvPr id="5" name="Picture 3"/>
          <p:cNvPicPr>
            <a:picLocks noChangeAspect="1" noChangeArrowheads="1"/>
          </p:cNvPicPr>
          <p:nvPr/>
        </p:nvPicPr>
        <p:blipFill>
          <a:blip r:embed="rId3" cstate="print"/>
          <a:srcRect/>
          <a:stretch>
            <a:fillRect/>
          </a:stretch>
        </p:blipFill>
        <p:spPr bwMode="auto">
          <a:xfrm>
            <a:off x="2717800" y="1219200"/>
            <a:ext cx="11358561" cy="6623611"/>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889000" y="11430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…that goes on…</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pic>
        <p:nvPicPr>
          <p:cNvPr id="10" name="Picture 2"/>
          <p:cNvPicPr>
            <a:picLocks noChangeAspect="1" noChangeArrowheads="1"/>
          </p:cNvPicPr>
          <p:nvPr/>
        </p:nvPicPr>
        <p:blipFill>
          <a:blip r:embed="rId3" cstate="print"/>
          <a:srcRect/>
          <a:stretch>
            <a:fillRect/>
          </a:stretch>
        </p:blipFill>
        <p:spPr bwMode="auto">
          <a:xfrm>
            <a:off x="2713039" y="1274607"/>
            <a:ext cx="11434761" cy="6650193"/>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889000" y="11430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…and on…</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pic>
        <p:nvPicPr>
          <p:cNvPr id="10" name="Picture 2"/>
          <p:cNvPicPr>
            <a:picLocks noChangeAspect="1" noChangeArrowheads="1"/>
          </p:cNvPicPr>
          <p:nvPr/>
        </p:nvPicPr>
        <p:blipFill>
          <a:blip r:embed="rId3" cstate="print"/>
          <a:srcRect/>
          <a:stretch>
            <a:fillRect/>
          </a:stretch>
        </p:blipFill>
        <p:spPr bwMode="auto">
          <a:xfrm>
            <a:off x="2717800" y="1295400"/>
            <a:ext cx="11206161" cy="6534741"/>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889000" y="1143000"/>
            <a:ext cx="15011400" cy="6858000"/>
          </a:xfrm>
          <a:prstGeom prst="rect">
            <a:avLst/>
          </a:prstGeom>
          <a:solidFill>
            <a:schemeClr val="accent1"/>
          </a:solidFill>
          <a:ln w="25400" cap="flat" cmpd="sng" algn="ctr">
            <a:solidFill>
              <a:schemeClr val="bg1">
                <a:lumMod val="65000"/>
              </a:schemeClr>
            </a:solidFill>
            <a:prstDash val="solid"/>
            <a:round/>
            <a:headEnd type="none" w="med" len="med"/>
            <a:tailEnd type="none" w="med" len="med"/>
          </a:ln>
          <a:effectLst>
            <a:outerShdw blurRad="50800" dist="38100" dir="5400000" algn="t" rotWithShape="0">
              <a:schemeClr val="tx1">
                <a:lumMod val="50000"/>
                <a:lumOff val="50000"/>
                <a:alpha val="40000"/>
              </a:schemeClr>
            </a:outerShdw>
          </a:effec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3600" b="0" i="0" u="none" strike="noStrike" cap="none" normalizeH="0" baseline="0" dirty="0">
              <a:ln>
                <a:noFill/>
              </a:ln>
              <a:solidFill>
                <a:srgbClr val="000000"/>
              </a:solidFill>
              <a:effectLst/>
              <a:latin typeface="Gill Sans" charset="0"/>
              <a:ea typeface="ヒラギノ角ゴ ProN W3" charset="-128"/>
              <a:cs typeface="ヒラギノ角ゴ ProN W3" charset="-128"/>
              <a:sym typeface="Gill Sans" charset="0"/>
            </a:endParaRPr>
          </a:p>
        </p:txBody>
      </p:sp>
      <p:sp>
        <p:nvSpPr>
          <p:cNvPr id="9" name="Title 1"/>
          <p:cNvSpPr txBox="1">
            <a:spLocks/>
          </p:cNvSpPr>
          <p:nvPr/>
        </p:nvSpPr>
        <p:spPr>
          <a:xfrm>
            <a:off x="660400" y="366713"/>
            <a:ext cx="14630400" cy="1004887"/>
          </a:xfrm>
          <a:prstGeom prst="rect">
            <a:avLst/>
          </a:prstGeom>
        </p:spPr>
        <p:txBody>
          <a:bodyPr vert="horz"/>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4400" b="0" i="0" u="none" strike="noStrike" kern="0" cap="none" spc="0" normalizeH="0" baseline="0" noProof="0" dirty="0" smtClean="0">
                <a:ln>
                  <a:noFill/>
                </a:ln>
                <a:solidFill>
                  <a:srgbClr val="FF6600"/>
                </a:solidFill>
                <a:effectLst/>
                <a:uLnTx/>
                <a:uFillTx/>
                <a:latin typeface="+mn-lt"/>
                <a:ea typeface="+mj-ea"/>
                <a:cs typeface="+mj-cs"/>
                <a:sym typeface="Gill Sans" charset="0"/>
              </a:rPr>
              <a:t>…and…on…</a:t>
            </a:r>
            <a:endParaRPr kumimoji="0" lang="en-US" sz="4400" b="0" i="0" u="none" strike="noStrike" kern="0" cap="none" spc="0" normalizeH="0" baseline="0" noProof="0" dirty="0">
              <a:ln>
                <a:noFill/>
              </a:ln>
              <a:solidFill>
                <a:srgbClr val="FF6600"/>
              </a:solidFill>
              <a:effectLst/>
              <a:uLnTx/>
              <a:uFillTx/>
              <a:latin typeface="+mn-lt"/>
              <a:ea typeface="+mj-ea"/>
              <a:cs typeface="+mj-cs"/>
              <a:sym typeface="Gill Sans" charset="0"/>
            </a:endParaRPr>
          </a:p>
        </p:txBody>
      </p:sp>
      <p:pic>
        <p:nvPicPr>
          <p:cNvPr id="5" name="Picture 2"/>
          <p:cNvPicPr>
            <a:picLocks noChangeAspect="1" noChangeArrowheads="1"/>
          </p:cNvPicPr>
          <p:nvPr/>
        </p:nvPicPr>
        <p:blipFill>
          <a:blip r:embed="rId3" cstate="print"/>
          <a:srcRect/>
          <a:stretch>
            <a:fillRect/>
          </a:stretch>
        </p:blipFill>
        <p:spPr bwMode="auto">
          <a:xfrm>
            <a:off x="2713039" y="1295400"/>
            <a:ext cx="11282361" cy="6587982"/>
          </a:xfrm>
          <a:prstGeom prst="rect">
            <a:avLst/>
          </a:prstGeom>
          <a:noFill/>
          <a:ln w="9525">
            <a:noFill/>
            <a:miter lim="800000"/>
            <a:headEnd/>
            <a:tailEnd/>
          </a:ln>
        </p:spPr>
      </p:pic>
    </p:spTree>
  </p:cSld>
  <p:clrMapOvr>
    <a:masterClrMapping/>
  </p:clrMapOv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itle &amp; Subtitle copy 9">
  <a:themeElements>
    <a:clrScheme name="">
      <a:dk1>
        <a:srgbClr val="000000"/>
      </a:dk1>
      <a:lt1>
        <a:srgbClr val="FFFFFF"/>
      </a:lt1>
      <a:dk2>
        <a:srgbClr val="000000"/>
      </a:dk2>
      <a:lt2>
        <a:srgbClr val="000000"/>
      </a:lt2>
      <a:accent1>
        <a:srgbClr val="FFFFFF"/>
      </a:accent1>
      <a:accent2>
        <a:srgbClr val="333399"/>
      </a:accent2>
      <a:accent3>
        <a:srgbClr val="FFFFFF"/>
      </a:accent3>
      <a:accent4>
        <a:srgbClr val="000000"/>
      </a:accent4>
      <a:accent5>
        <a:srgbClr val="FFFFFF"/>
      </a:accent5>
      <a:accent6>
        <a:srgbClr val="2D2D8A"/>
      </a:accent6>
      <a:hlink>
        <a:srgbClr val="009999"/>
      </a:hlink>
      <a:folHlink>
        <a:srgbClr val="99CC00"/>
      </a:folHlink>
    </a:clrScheme>
    <a:fontScheme name="Title &amp; Subtitle copy 9">
      <a:majorFont>
        <a:latin typeface="Gill Sans"/>
        <a:ea typeface="ヒラギノ角ゴ ProN W3"/>
        <a:cs typeface="ヒラギノ角ゴ ProN W3"/>
      </a:majorFont>
      <a:minorFont>
        <a:latin typeface="Gill Sans"/>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spDef>
    <a:lnDef>
      <a:spPr bwMode="auto">
        <a:xfrm>
          <a:off x="0" y="0"/>
          <a:ext cx="1" cy="1"/>
        </a:xfrm>
        <a:custGeom>
          <a:avLst/>
          <a:gdLst/>
          <a:ahLst/>
          <a:cxnLst/>
          <a:rect l="0" t="0" r="0" b="0"/>
          <a:pathLst/>
        </a:custGeom>
        <a:blipFill dpi="0" rotWithShape="0">
          <a:blip xmlns:r="http://schemas.openxmlformats.org/officeDocument/2006/relationships" r:embed="rId1"/>
          <a:srcRect/>
          <a:tile tx="0" ty="0" sx="100000" sy="100000" flip="none" algn="tl"/>
        </a:blipFill>
        <a:ln w="25400" cap="flat" cmpd="sng" algn="ctr">
          <a:solidFill>
            <a:srgbClr val="000000"/>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3600" b="0" i="0" u="none" strike="noStrike" cap="none" normalizeH="0" baseline="0">
            <a:ln>
              <a:noFill/>
            </a:ln>
            <a:solidFill>
              <a:srgbClr val="000000"/>
            </a:solidFill>
            <a:effectLst/>
            <a:latin typeface="Gill Sans" charset="0"/>
            <a:ea typeface="ヒラギノ角ゴ ProN W3" charset="-128"/>
            <a:cs typeface="ヒラギノ角ゴ ProN W3" charset="-128"/>
            <a:sym typeface="Gill Sans" charset="0"/>
          </a:defRPr>
        </a:defPPr>
      </a:lstStyle>
    </a:lnDef>
  </a:objectDefaults>
  <a:extraClrSchemeLst>
    <a:extraClrScheme>
      <a:clrScheme name="Title &amp; Subtitle copy 9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3448</TotalTime>
  <Pages>0</Pages>
  <Words>1933</Words>
  <Characters>0</Characters>
  <Application>Microsoft Office PowerPoint</Application>
  <PresentationFormat>Custom</PresentationFormat>
  <Lines>0</Lines>
  <Paragraphs>342</Paragraphs>
  <Slides>50</Slides>
  <Notes>19</Notes>
  <HiddenSlides>0</HiddenSlides>
  <MMClips>0</MMClip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Title &amp; Subtitle copy 9</vt:lpstr>
      <vt:lpstr>Website Optimization  and Content Strategy     </vt:lpstr>
      <vt:lpstr>Slide 2</vt:lpstr>
      <vt:lpstr>Web Site Optimization 101</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Content Strategy</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subject/>
  <dc:creator/>
  <cp:keywords/>
  <dc:description/>
  <cp:lastModifiedBy>D. Helf</cp:lastModifiedBy>
  <cp:revision>86</cp:revision>
  <dcterms:created xsi:type="dcterms:W3CDTF">2012-07-17T18:12:46Z</dcterms:created>
  <dcterms:modified xsi:type="dcterms:W3CDTF">2012-07-18T15:36:52Z</dcterms:modified>
</cp:coreProperties>
</file>